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9" r:id="rId2"/>
  </p:sldIdLst>
  <p:sldSz cx="32918400" cy="21945600"/>
  <p:notesSz cx="7010400" cy="92964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5pPr>
    <a:lvl6pPr marL="2286000" algn="l" defTabSz="457200" rtl="0" eaLnBrk="1" latinLnBrk="0" hangingPunct="1">
      <a:defRPr sz="8600" kern="1200">
        <a:solidFill>
          <a:schemeClr val="tx1"/>
        </a:solidFill>
        <a:latin typeface="Arial" charset="0"/>
        <a:ea typeface="ＭＳ Ｐゴシック" charset="0"/>
        <a:cs typeface="ＭＳ Ｐゴシック" charset="0"/>
      </a:defRPr>
    </a:lvl6pPr>
    <a:lvl7pPr marL="2743200" algn="l" defTabSz="457200" rtl="0" eaLnBrk="1" latinLnBrk="0" hangingPunct="1">
      <a:defRPr sz="8600" kern="1200">
        <a:solidFill>
          <a:schemeClr val="tx1"/>
        </a:solidFill>
        <a:latin typeface="Arial" charset="0"/>
        <a:ea typeface="ＭＳ Ｐゴシック" charset="0"/>
        <a:cs typeface="ＭＳ Ｐゴシック" charset="0"/>
      </a:defRPr>
    </a:lvl7pPr>
    <a:lvl8pPr marL="3200400" algn="l" defTabSz="457200" rtl="0" eaLnBrk="1" latinLnBrk="0" hangingPunct="1">
      <a:defRPr sz="8600" kern="1200">
        <a:solidFill>
          <a:schemeClr val="tx1"/>
        </a:solidFill>
        <a:latin typeface="Arial" charset="0"/>
        <a:ea typeface="ＭＳ Ｐゴシック" charset="0"/>
        <a:cs typeface="ＭＳ Ｐゴシック" charset="0"/>
      </a:defRPr>
    </a:lvl8pPr>
    <a:lvl9pPr marL="3657600" algn="l" defTabSz="457200" rtl="0" eaLnBrk="1" latinLnBrk="0" hangingPunct="1">
      <a:defRPr sz="86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vanaugh, Allison Caitlin" initials="CAC" lastIdx="8" clrIdx="0">
    <p:extLst/>
  </p:cmAuthor>
  <p:cmAuthor id="2" name="Sydney Bennett" initials="SMB" lastIdx="2"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2754"/>
    <a:srgbClr val="501214"/>
    <a:srgbClr val="C2A461"/>
    <a:srgbClr val="887344"/>
    <a:srgbClr val="B4985A"/>
    <a:srgbClr val="501215"/>
    <a:srgbClr val="5771A1"/>
    <a:srgbClr val="DE622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080" autoAdjust="0"/>
    <p:restoredTop sz="89370" autoAdjust="0"/>
  </p:normalViewPr>
  <p:slideViewPr>
    <p:cSldViewPr snapToObjects="1">
      <p:cViewPr>
        <p:scale>
          <a:sx n="24" d="100"/>
          <a:sy n="24" d="100"/>
        </p:scale>
        <p:origin x="1284" y="12"/>
      </p:cViewPr>
      <p:guideLst>
        <p:guide orient="horz" pos="6912"/>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oleObject" Target="file:///\\Users\morgant\Downloads\updated%20Connors%20&amp;%20MABC%20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morgant\Downloads\updated%20Connors%20&amp;%20MABC%20data.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5386850492271946E-2"/>
          <c:y val="3.1076084041476541E-2"/>
          <c:w val="0.90205364195344562"/>
          <c:h val="0.82930053852162011"/>
        </c:manualLayout>
      </c:layout>
      <c:barChart>
        <c:barDir val="col"/>
        <c:grouping val="clustered"/>
        <c:varyColors val="0"/>
        <c:ser>
          <c:idx val="0"/>
          <c:order val="0"/>
          <c:tx>
            <c:strRef>
              <c:f>Figures!$B$16</c:f>
              <c:strCache>
                <c:ptCount val="1"/>
                <c:pt idx="0">
                  <c:v>ASD</c:v>
                </c:pt>
              </c:strCache>
            </c:strRef>
          </c:tx>
          <c:spPr>
            <a:solidFill>
              <a:schemeClr val="accent1"/>
            </a:solidFill>
            <a:ln>
              <a:noFill/>
            </a:ln>
            <a:effectLst/>
          </c:spPr>
          <c:invertIfNegative val="0"/>
          <c:errBars>
            <c:errBarType val="plus"/>
            <c:errValType val="cust"/>
            <c:noEndCap val="0"/>
            <c:plus>
              <c:numRef>
                <c:f>Figures!$D$17:$D$20</c:f>
                <c:numCache>
                  <c:formatCode>General</c:formatCode>
                  <c:ptCount val="4"/>
                  <c:pt idx="0">
                    <c:v>19.644943609999999</c:v>
                  </c:pt>
                  <c:pt idx="1">
                    <c:v>25.129569</c:v>
                  </c:pt>
                  <c:pt idx="2">
                    <c:v>2.7204940421652575</c:v>
                  </c:pt>
                  <c:pt idx="3">
                    <c:v>19.626573336993417</c:v>
                  </c:pt>
                </c:numCache>
              </c:numRef>
            </c:plus>
            <c:minus>
              <c:numLit>
                <c:formatCode>General</c:formatCode>
                <c:ptCount val="1"/>
                <c:pt idx="0">
                  <c:v>1</c:v>
                </c:pt>
              </c:numLit>
            </c:minus>
            <c:spPr>
              <a:noFill/>
              <a:ln w="9525" cap="flat" cmpd="sng" algn="ctr">
                <a:solidFill>
                  <a:schemeClr val="tx1">
                    <a:lumMod val="65000"/>
                    <a:lumOff val="35000"/>
                  </a:schemeClr>
                </a:solidFill>
                <a:round/>
              </a:ln>
              <a:effectLst/>
            </c:spPr>
          </c:errBars>
          <c:cat>
            <c:strRef>
              <c:f>Figures!$A$17:$A$20</c:f>
              <c:strCache>
                <c:ptCount val="4"/>
                <c:pt idx="0">
                  <c:v>MD</c:v>
                </c:pt>
                <c:pt idx="1">
                  <c:v>A&amp;C</c:v>
                </c:pt>
                <c:pt idx="2">
                  <c:v>Bal</c:v>
                </c:pt>
                <c:pt idx="3">
                  <c:v>Total%</c:v>
                </c:pt>
              </c:strCache>
            </c:strRef>
          </c:cat>
          <c:val>
            <c:numRef>
              <c:f>Figures!$B$17:$B$20</c:f>
              <c:numCache>
                <c:formatCode>General</c:formatCode>
                <c:ptCount val="4"/>
                <c:pt idx="0">
                  <c:v>20.06666667</c:v>
                </c:pt>
                <c:pt idx="1">
                  <c:v>20.733333330000001</c:v>
                </c:pt>
                <c:pt idx="2">
                  <c:v>46.616666667499999</c:v>
                </c:pt>
                <c:pt idx="3">
                  <c:v>11.666666666666666</c:v>
                </c:pt>
              </c:numCache>
            </c:numRef>
          </c:val>
          <c:extLst>
            <c:ext xmlns:c16="http://schemas.microsoft.com/office/drawing/2014/chart" uri="{C3380CC4-5D6E-409C-BE32-E72D297353CC}">
              <c16:uniqueId val="{00000000-4B65-3E4C-A3AC-D659952E185F}"/>
            </c:ext>
          </c:extLst>
        </c:ser>
        <c:ser>
          <c:idx val="1"/>
          <c:order val="1"/>
          <c:tx>
            <c:strRef>
              <c:f>Figures!$C$16</c:f>
              <c:strCache>
                <c:ptCount val="1"/>
                <c:pt idx="0">
                  <c:v>Norms</c:v>
                </c:pt>
              </c:strCache>
            </c:strRef>
          </c:tx>
          <c:spPr>
            <a:solidFill>
              <a:schemeClr val="accent2"/>
            </a:solidFill>
            <a:ln>
              <a:noFill/>
            </a:ln>
            <a:effectLst/>
          </c:spPr>
          <c:invertIfNegative val="0"/>
          <c:errBars>
            <c:errBarType val="plus"/>
            <c:errValType val="cust"/>
            <c:noEndCap val="0"/>
            <c:plus>
              <c:numRef>
                <c:f>Figures!$E$17:$E$20</c:f>
                <c:numCache>
                  <c:formatCode>General</c:formatCode>
                  <c:ptCount val="4"/>
                  <c:pt idx="0">
                    <c:v>10</c:v>
                  </c:pt>
                  <c:pt idx="1">
                    <c:v>10</c:v>
                  </c:pt>
                  <c:pt idx="2">
                    <c:v>10</c:v>
                  </c:pt>
                  <c:pt idx="3">
                    <c:v>10</c:v>
                  </c:pt>
                </c:numCache>
              </c:numRef>
            </c:plus>
            <c:minus>
              <c:numRef>
                <c:f>Figures!$E$17:$E$20</c:f>
                <c:numCache>
                  <c:formatCode>General</c:formatCode>
                  <c:ptCount val="4"/>
                  <c:pt idx="0">
                    <c:v>10</c:v>
                  </c:pt>
                  <c:pt idx="1">
                    <c:v>10</c:v>
                  </c:pt>
                  <c:pt idx="2">
                    <c:v>10</c:v>
                  </c:pt>
                  <c:pt idx="3">
                    <c:v>10</c:v>
                  </c:pt>
                </c:numCache>
              </c:numRef>
            </c:minus>
            <c:spPr>
              <a:noFill/>
              <a:ln w="9525" cap="flat" cmpd="sng" algn="ctr">
                <a:solidFill>
                  <a:schemeClr val="tx1">
                    <a:lumMod val="65000"/>
                    <a:lumOff val="35000"/>
                  </a:schemeClr>
                </a:solidFill>
                <a:round/>
              </a:ln>
              <a:effectLst/>
            </c:spPr>
          </c:errBars>
          <c:cat>
            <c:strRef>
              <c:f>Figures!$A$17:$A$20</c:f>
              <c:strCache>
                <c:ptCount val="4"/>
                <c:pt idx="0">
                  <c:v>MD</c:v>
                </c:pt>
                <c:pt idx="1">
                  <c:v>A&amp;C</c:v>
                </c:pt>
                <c:pt idx="2">
                  <c:v>Bal</c:v>
                </c:pt>
                <c:pt idx="3">
                  <c:v>Total%</c:v>
                </c:pt>
              </c:strCache>
            </c:strRef>
          </c:cat>
          <c:val>
            <c:numRef>
              <c:f>Figures!$C$17:$C$20</c:f>
              <c:numCache>
                <c:formatCode>General</c:formatCode>
                <c:ptCount val="4"/>
                <c:pt idx="0">
                  <c:v>50</c:v>
                </c:pt>
                <c:pt idx="1">
                  <c:v>50</c:v>
                </c:pt>
                <c:pt idx="2">
                  <c:v>50</c:v>
                </c:pt>
                <c:pt idx="3">
                  <c:v>50</c:v>
                </c:pt>
              </c:numCache>
            </c:numRef>
          </c:val>
          <c:extLst>
            <c:ext xmlns:c16="http://schemas.microsoft.com/office/drawing/2014/chart" uri="{C3380CC4-5D6E-409C-BE32-E72D297353CC}">
              <c16:uniqueId val="{00000001-4B65-3E4C-A3AC-D659952E185F}"/>
            </c:ext>
          </c:extLst>
        </c:ser>
        <c:dLbls>
          <c:showLegendKey val="0"/>
          <c:showVal val="0"/>
          <c:showCatName val="0"/>
          <c:showSerName val="0"/>
          <c:showPercent val="0"/>
          <c:showBubbleSize val="0"/>
        </c:dLbls>
        <c:gapWidth val="219"/>
        <c:overlap val="-27"/>
        <c:axId val="292747200"/>
        <c:axId val="292749248"/>
      </c:barChart>
      <c:catAx>
        <c:axId val="292747200"/>
        <c:scaling>
          <c:orientation val="minMax"/>
        </c:scaling>
        <c:delete val="0"/>
        <c:axPos val="b"/>
        <c:numFmt formatCode="General" sourceLinked="1"/>
        <c:majorTickMark val="none"/>
        <c:minorTickMark val="none"/>
        <c:tickLblPos val="nextTo"/>
        <c:spPr>
          <a:noFill/>
          <a:ln w="22225" cap="flat" cmpd="sng" algn="ctr">
            <a:solidFill>
              <a:schemeClr val="tx1"/>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92749248"/>
        <c:crosses val="autoZero"/>
        <c:auto val="1"/>
        <c:lblAlgn val="ctr"/>
        <c:lblOffset val="100"/>
        <c:noMultiLvlLbl val="0"/>
      </c:catAx>
      <c:valAx>
        <c:axId val="292749248"/>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Mean Score</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22225">
            <a:solidFill>
              <a:schemeClr val="tx1"/>
            </a:solid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927472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Figures!$B$1</c:f>
              <c:strCache>
                <c:ptCount val="1"/>
                <c:pt idx="0">
                  <c:v>ASD</c:v>
                </c:pt>
              </c:strCache>
            </c:strRef>
          </c:tx>
          <c:spPr>
            <a:solidFill>
              <a:schemeClr val="accent1"/>
            </a:solidFill>
            <a:ln>
              <a:noFill/>
            </a:ln>
            <a:effectLst/>
          </c:spPr>
          <c:invertIfNegative val="0"/>
          <c:errBars>
            <c:errBarType val="plus"/>
            <c:errValType val="cust"/>
            <c:noEndCap val="0"/>
            <c:plus>
              <c:numRef>
                <c:f>Figures!$D$2:$D$5</c:f>
                <c:numCache>
                  <c:formatCode>General</c:formatCode>
                  <c:ptCount val="4"/>
                  <c:pt idx="0">
                    <c:v>12.775348285253278</c:v>
                  </c:pt>
                  <c:pt idx="1">
                    <c:v>16.478557495814282</c:v>
                  </c:pt>
                  <c:pt idx="2">
                    <c:v>10.872420328957295</c:v>
                  </c:pt>
                  <c:pt idx="3">
                    <c:v>10.559130555838305</c:v>
                  </c:pt>
                </c:numCache>
              </c:numRef>
            </c:plus>
            <c:minus>
              <c:numRef>
                <c:f>Figures!$D$2:$D$5</c:f>
                <c:numCache>
                  <c:formatCode>General</c:formatCode>
                  <c:ptCount val="4"/>
                  <c:pt idx="0">
                    <c:v>12.775348285253278</c:v>
                  </c:pt>
                  <c:pt idx="1">
                    <c:v>16.478557495814282</c:v>
                  </c:pt>
                  <c:pt idx="2">
                    <c:v>10.872420328957295</c:v>
                  </c:pt>
                  <c:pt idx="3">
                    <c:v>10.559130555838305</c:v>
                  </c:pt>
                </c:numCache>
              </c:numRef>
            </c:minus>
            <c:spPr>
              <a:noFill/>
              <a:ln w="9525" cap="flat" cmpd="sng" algn="ctr">
                <a:solidFill>
                  <a:schemeClr val="tx1">
                    <a:lumMod val="65000"/>
                    <a:lumOff val="35000"/>
                  </a:schemeClr>
                </a:solidFill>
                <a:round/>
              </a:ln>
              <a:effectLst/>
            </c:spPr>
          </c:errBars>
          <c:cat>
            <c:strRef>
              <c:f>Figures!$A$2:$A$5</c:f>
              <c:strCache>
                <c:ptCount val="4"/>
                <c:pt idx="0">
                  <c:v>DPT</c:v>
                </c:pt>
                <c:pt idx="1">
                  <c:v>OMI</c:v>
                </c:pt>
                <c:pt idx="2">
                  <c:v>COM</c:v>
                </c:pt>
                <c:pt idx="3">
                  <c:v>VAR</c:v>
                </c:pt>
              </c:strCache>
            </c:strRef>
          </c:cat>
          <c:val>
            <c:numRef>
              <c:f>Figures!$B$2:$B$5</c:f>
              <c:numCache>
                <c:formatCode>General</c:formatCode>
                <c:ptCount val="4"/>
                <c:pt idx="0">
                  <c:v>53.733333333333334</c:v>
                </c:pt>
                <c:pt idx="1">
                  <c:v>62.4</c:v>
                </c:pt>
                <c:pt idx="2">
                  <c:v>49.93333333333333</c:v>
                </c:pt>
                <c:pt idx="3">
                  <c:v>54.06666666666667</c:v>
                </c:pt>
              </c:numCache>
            </c:numRef>
          </c:val>
          <c:extLst>
            <c:ext xmlns:c16="http://schemas.microsoft.com/office/drawing/2014/chart" uri="{C3380CC4-5D6E-409C-BE32-E72D297353CC}">
              <c16:uniqueId val="{00000000-8B24-714C-8A56-55662D6E752B}"/>
            </c:ext>
          </c:extLst>
        </c:ser>
        <c:ser>
          <c:idx val="1"/>
          <c:order val="1"/>
          <c:tx>
            <c:strRef>
              <c:f>Figures!$C$1</c:f>
              <c:strCache>
                <c:ptCount val="1"/>
                <c:pt idx="0">
                  <c:v>Norms</c:v>
                </c:pt>
              </c:strCache>
            </c:strRef>
          </c:tx>
          <c:spPr>
            <a:solidFill>
              <a:schemeClr val="accent2"/>
            </a:solidFill>
            <a:ln>
              <a:noFill/>
            </a:ln>
            <a:effectLst/>
          </c:spPr>
          <c:invertIfNegative val="0"/>
          <c:errBars>
            <c:errBarType val="plus"/>
            <c:errValType val="cust"/>
            <c:noEndCap val="0"/>
            <c:plus>
              <c:numRef>
                <c:f>Figures!$E$2:$E$5</c:f>
                <c:numCache>
                  <c:formatCode>General</c:formatCode>
                  <c:ptCount val="4"/>
                  <c:pt idx="0">
                    <c:v>10</c:v>
                  </c:pt>
                  <c:pt idx="1">
                    <c:v>10</c:v>
                  </c:pt>
                  <c:pt idx="2">
                    <c:v>10</c:v>
                  </c:pt>
                  <c:pt idx="3">
                    <c:v>10</c:v>
                  </c:pt>
                </c:numCache>
              </c:numRef>
            </c:plus>
            <c:minus>
              <c:numLit>
                <c:formatCode>General</c:formatCode>
                <c:ptCount val="1"/>
                <c:pt idx="0">
                  <c:v>10</c:v>
                </c:pt>
              </c:numLit>
            </c:minus>
            <c:spPr>
              <a:noFill/>
              <a:ln w="9525" cap="flat" cmpd="sng" algn="ctr">
                <a:solidFill>
                  <a:schemeClr val="tx1">
                    <a:lumMod val="65000"/>
                    <a:lumOff val="35000"/>
                  </a:schemeClr>
                </a:solidFill>
                <a:round/>
              </a:ln>
              <a:effectLst/>
            </c:spPr>
          </c:errBars>
          <c:cat>
            <c:strRef>
              <c:f>Figures!$A$2:$A$5</c:f>
              <c:strCache>
                <c:ptCount val="4"/>
                <c:pt idx="0">
                  <c:v>DPT</c:v>
                </c:pt>
                <c:pt idx="1">
                  <c:v>OMI</c:v>
                </c:pt>
                <c:pt idx="2">
                  <c:v>COM</c:v>
                </c:pt>
                <c:pt idx="3">
                  <c:v>VAR</c:v>
                </c:pt>
              </c:strCache>
            </c:strRef>
          </c:cat>
          <c:val>
            <c:numRef>
              <c:f>Figures!$C$2:$C$5</c:f>
              <c:numCache>
                <c:formatCode>General</c:formatCode>
                <c:ptCount val="4"/>
                <c:pt idx="0">
                  <c:v>50</c:v>
                </c:pt>
                <c:pt idx="1">
                  <c:v>50</c:v>
                </c:pt>
                <c:pt idx="2">
                  <c:v>50</c:v>
                </c:pt>
                <c:pt idx="3">
                  <c:v>50</c:v>
                </c:pt>
              </c:numCache>
            </c:numRef>
          </c:val>
          <c:extLst>
            <c:ext xmlns:c16="http://schemas.microsoft.com/office/drawing/2014/chart" uri="{C3380CC4-5D6E-409C-BE32-E72D297353CC}">
              <c16:uniqueId val="{00000001-8B24-714C-8A56-55662D6E752B}"/>
            </c:ext>
          </c:extLst>
        </c:ser>
        <c:dLbls>
          <c:showLegendKey val="0"/>
          <c:showVal val="0"/>
          <c:showCatName val="0"/>
          <c:showSerName val="0"/>
          <c:showPercent val="0"/>
          <c:showBubbleSize val="0"/>
        </c:dLbls>
        <c:gapWidth val="219"/>
        <c:overlap val="-27"/>
        <c:axId val="262042784"/>
        <c:axId val="125667456"/>
      </c:barChart>
      <c:catAx>
        <c:axId val="262042784"/>
        <c:scaling>
          <c:orientation val="minMax"/>
        </c:scaling>
        <c:delete val="0"/>
        <c:axPos val="b"/>
        <c:numFmt formatCode="General" sourceLinked="0"/>
        <c:majorTickMark val="none"/>
        <c:minorTickMark val="none"/>
        <c:tickLblPos val="nextTo"/>
        <c:spPr>
          <a:noFill/>
          <a:ln w="222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5667456"/>
        <c:crosses val="autoZero"/>
        <c:auto val="1"/>
        <c:lblAlgn val="ctr"/>
        <c:lblOffset val="100"/>
        <c:noMultiLvlLbl val="0"/>
      </c:catAx>
      <c:valAx>
        <c:axId val="125667456"/>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T-Scores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22225">
            <a:solidFill>
              <a:schemeClr val="tx1"/>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620427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wrap="square" lIns="93177" tIns="46589" rIns="93177" bIns="46589" numCol="1" anchor="t" anchorCtr="0" compatLnSpc="1">
            <a:prstTxWarp prst="textNoShape">
              <a:avLst/>
            </a:prstTxWarp>
          </a:bodyPr>
          <a:lstStyle>
            <a:lvl1pPr>
              <a:defRPr sz="1200">
                <a:latin typeface="Calibri" charset="0"/>
              </a:defRPr>
            </a:lvl1pPr>
          </a:lstStyle>
          <a:p>
            <a:pPr>
              <a:defRPr/>
            </a:pPr>
            <a:endParaRPr lang="en-US"/>
          </a:p>
        </p:txBody>
      </p:sp>
      <p:sp>
        <p:nvSpPr>
          <p:cNvPr id="3" name="Date Placeholder 2"/>
          <p:cNvSpPr>
            <a:spLocks noGrp="1"/>
          </p:cNvSpPr>
          <p:nvPr>
            <p:ph type="dt" idx="1"/>
          </p:nvPr>
        </p:nvSpPr>
        <p:spPr>
          <a:xfrm>
            <a:off x="3970938" y="0"/>
            <a:ext cx="3037840" cy="464820"/>
          </a:xfrm>
          <a:prstGeom prst="rect">
            <a:avLst/>
          </a:prstGeom>
        </p:spPr>
        <p:txBody>
          <a:bodyPr vert="horz" wrap="square" lIns="93177" tIns="46589" rIns="93177" bIns="46589" numCol="1" anchor="t" anchorCtr="0" compatLnSpc="1">
            <a:prstTxWarp prst="textNoShape">
              <a:avLst/>
            </a:prstTxWarp>
          </a:bodyPr>
          <a:lstStyle>
            <a:lvl1pPr algn="r">
              <a:defRPr sz="1200">
                <a:latin typeface="Calibri" charset="0"/>
              </a:defRPr>
            </a:lvl1pPr>
          </a:lstStyle>
          <a:p>
            <a:pPr>
              <a:defRPr/>
            </a:pPr>
            <a:fld id="{C927FABA-ECE3-AC40-A39E-F07F0600EA8B}" type="datetime1">
              <a:rPr lang="en-US"/>
              <a:pPr>
                <a:defRPr/>
              </a:pPr>
              <a:t>2/7/2019</a:t>
            </a:fld>
            <a:endParaRPr lang="en-US"/>
          </a:p>
        </p:txBody>
      </p:sp>
      <p:sp>
        <p:nvSpPr>
          <p:cNvPr id="4" name="Slide Image Placeholder 3"/>
          <p:cNvSpPr>
            <a:spLocks noGrp="1" noRot="1" noChangeAspect="1"/>
          </p:cNvSpPr>
          <p:nvPr>
            <p:ph type="sldImg" idx="2"/>
          </p:nvPr>
        </p:nvSpPr>
        <p:spPr>
          <a:xfrm>
            <a:off x="890588" y="696913"/>
            <a:ext cx="5229225" cy="3486150"/>
          </a:xfrm>
          <a:prstGeom prst="rect">
            <a:avLst/>
          </a:prstGeom>
          <a:noFill/>
          <a:ln w="12700">
            <a:solidFill>
              <a:prstClr val="black"/>
            </a:solidFill>
          </a:ln>
        </p:spPr>
        <p:txBody>
          <a:bodyPr vert="horz" wrap="square" lIns="93177" tIns="46589" rIns="93177" bIns="46589"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701040" y="4415790"/>
            <a:ext cx="5608320" cy="4183380"/>
          </a:xfrm>
          <a:prstGeom prst="rect">
            <a:avLst/>
          </a:prstGeom>
        </p:spPr>
        <p:txBody>
          <a:bodyPr vert="horz" wrap="square" lIns="93177" tIns="46589" rIns="93177" bIns="46589"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wrap="square" lIns="93177" tIns="46589" rIns="93177" bIns="46589" numCol="1" anchor="b" anchorCtr="0" compatLnSpc="1">
            <a:prstTxWarp prst="textNoShape">
              <a:avLst/>
            </a:prstTxWarp>
          </a:bodyPr>
          <a:lstStyle>
            <a:lvl1pPr>
              <a:defRPr sz="1200">
                <a:latin typeface="Calibri" charset="0"/>
              </a:defRPr>
            </a:lvl1pPr>
          </a:lstStyle>
          <a:p>
            <a:pPr>
              <a:defRPr/>
            </a:pPr>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wrap="square" lIns="93177" tIns="46589" rIns="93177" bIns="46589" numCol="1" anchor="b" anchorCtr="0" compatLnSpc="1">
            <a:prstTxWarp prst="textNoShape">
              <a:avLst/>
            </a:prstTxWarp>
          </a:bodyPr>
          <a:lstStyle>
            <a:lvl1pPr algn="r">
              <a:defRPr sz="1200">
                <a:latin typeface="Calibri" charset="0"/>
              </a:defRPr>
            </a:lvl1pPr>
          </a:lstStyle>
          <a:p>
            <a:pPr>
              <a:defRPr/>
            </a:pPr>
            <a:fld id="{04A7E866-64CD-FD42-9ACF-72E42D5A1169}" type="slidenum">
              <a:rPr lang="en-US"/>
              <a:pPr>
                <a:defRPr/>
              </a:pPr>
              <a:t>‹#›</a:t>
            </a:fld>
            <a:endParaRPr lang="en-US"/>
          </a:p>
        </p:txBody>
      </p:sp>
    </p:spTree>
    <p:extLst>
      <p:ext uri="{BB962C8B-B14F-4D97-AF65-F5344CB8AC3E}">
        <p14:creationId xmlns:p14="http://schemas.microsoft.com/office/powerpoint/2010/main" val="1885742762"/>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bwMode="auto">
          <a:xfrm>
            <a:off x="890588" y="696913"/>
            <a:ext cx="5229225" cy="3486150"/>
          </a:xfrm>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Lst>
        </p:spPr>
      </p:sp>
      <p:sp>
        <p:nvSpPr>
          <p:cNvPr id="16386" name="Notes Placeholder 2"/>
          <p:cNvSpPr>
            <a:spLocks noGrp="1"/>
          </p:cNvSpPr>
          <p:nvPr>
            <p:ph type="body" idx="1"/>
          </p:nvPr>
        </p:nvSpPr>
        <p:spPr bwMode="auto">
          <a:noFill/>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atin typeface="Calibri" charset="0"/>
              <a:ea typeface="ＭＳ Ｐゴシック" charset="0"/>
              <a:cs typeface="ＭＳ Ｐゴシック" charset="0"/>
            </a:endParaRPr>
          </a:p>
        </p:txBody>
      </p:sp>
      <p:sp>
        <p:nvSpPr>
          <p:cNvPr id="16387"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8800">
                <a:solidFill>
                  <a:schemeClr val="tx1"/>
                </a:solidFill>
                <a:latin typeface="Arial" charset="0"/>
                <a:ea typeface="ＭＳ Ｐゴシック" charset="0"/>
                <a:cs typeface="ＭＳ Ｐゴシック" charset="0"/>
              </a:defRPr>
            </a:lvl1pPr>
            <a:lvl2pPr marL="757066" indent="-291179" eaLnBrk="0" hangingPunct="0">
              <a:defRPr sz="8800">
                <a:solidFill>
                  <a:schemeClr val="tx1"/>
                </a:solidFill>
                <a:latin typeface="Arial" charset="0"/>
                <a:ea typeface="ＭＳ Ｐゴシック" charset="0"/>
              </a:defRPr>
            </a:lvl2pPr>
            <a:lvl3pPr marL="1164717" indent="-232943" eaLnBrk="0" hangingPunct="0">
              <a:defRPr sz="8800">
                <a:solidFill>
                  <a:schemeClr val="tx1"/>
                </a:solidFill>
                <a:latin typeface="Arial" charset="0"/>
                <a:ea typeface="ＭＳ Ｐゴシック" charset="0"/>
              </a:defRPr>
            </a:lvl3pPr>
            <a:lvl4pPr marL="1630604" indent="-232943" eaLnBrk="0" hangingPunct="0">
              <a:defRPr sz="8800">
                <a:solidFill>
                  <a:schemeClr val="tx1"/>
                </a:solidFill>
                <a:latin typeface="Arial" charset="0"/>
                <a:ea typeface="ＭＳ Ｐゴシック" charset="0"/>
              </a:defRPr>
            </a:lvl4pPr>
            <a:lvl5pPr marL="2096491" indent="-232943" eaLnBrk="0" hangingPunct="0">
              <a:defRPr sz="8800">
                <a:solidFill>
                  <a:schemeClr val="tx1"/>
                </a:solidFill>
                <a:latin typeface="Arial" charset="0"/>
                <a:ea typeface="ＭＳ Ｐゴシック" charset="0"/>
              </a:defRPr>
            </a:lvl5pPr>
            <a:lvl6pPr marL="2562377" indent="-232943" defTabSz="2235610" eaLnBrk="0" fontAlgn="base" hangingPunct="0">
              <a:spcBef>
                <a:spcPct val="0"/>
              </a:spcBef>
              <a:spcAft>
                <a:spcPct val="0"/>
              </a:spcAft>
              <a:defRPr sz="8800">
                <a:solidFill>
                  <a:schemeClr val="tx1"/>
                </a:solidFill>
                <a:latin typeface="Arial" charset="0"/>
                <a:ea typeface="ＭＳ Ｐゴシック" charset="0"/>
              </a:defRPr>
            </a:lvl6pPr>
            <a:lvl7pPr marL="3028264" indent="-232943" defTabSz="2235610" eaLnBrk="0" fontAlgn="base" hangingPunct="0">
              <a:spcBef>
                <a:spcPct val="0"/>
              </a:spcBef>
              <a:spcAft>
                <a:spcPct val="0"/>
              </a:spcAft>
              <a:defRPr sz="8800">
                <a:solidFill>
                  <a:schemeClr val="tx1"/>
                </a:solidFill>
                <a:latin typeface="Arial" charset="0"/>
                <a:ea typeface="ＭＳ Ｐゴシック" charset="0"/>
              </a:defRPr>
            </a:lvl7pPr>
            <a:lvl8pPr marL="3494151" indent="-232943" defTabSz="2235610" eaLnBrk="0" fontAlgn="base" hangingPunct="0">
              <a:spcBef>
                <a:spcPct val="0"/>
              </a:spcBef>
              <a:spcAft>
                <a:spcPct val="0"/>
              </a:spcAft>
              <a:defRPr sz="8800">
                <a:solidFill>
                  <a:schemeClr val="tx1"/>
                </a:solidFill>
                <a:latin typeface="Arial" charset="0"/>
                <a:ea typeface="ＭＳ Ｐゴシック" charset="0"/>
              </a:defRPr>
            </a:lvl8pPr>
            <a:lvl9pPr marL="3960038" indent="-232943" defTabSz="2235610" eaLnBrk="0" fontAlgn="base" hangingPunct="0">
              <a:spcBef>
                <a:spcPct val="0"/>
              </a:spcBef>
              <a:spcAft>
                <a:spcPct val="0"/>
              </a:spcAft>
              <a:defRPr sz="8800">
                <a:solidFill>
                  <a:schemeClr val="tx1"/>
                </a:solidFill>
                <a:latin typeface="Arial" charset="0"/>
                <a:ea typeface="ＭＳ Ｐゴシック" charset="0"/>
              </a:defRPr>
            </a:lvl9pPr>
          </a:lstStyle>
          <a:p>
            <a:pPr eaLnBrk="1" hangingPunct="1"/>
            <a:fld id="{AB6ED69A-1E94-AA4E-907D-3B85C4D9E917}" type="slidenum">
              <a:rPr lang="en-US" sz="1200">
                <a:latin typeface="Calibri" charset="0"/>
              </a:rPr>
              <a:pPr eaLnBrk="1" hangingPunct="1"/>
              <a:t>1</a:t>
            </a:fld>
            <a:endParaRPr lang="en-US" sz="1200">
              <a:latin typeface="Calibri" charset="0"/>
            </a:endParaRPr>
          </a:p>
        </p:txBody>
      </p:sp>
    </p:spTree>
    <p:extLst>
      <p:ext uri="{BB962C8B-B14F-4D97-AF65-F5344CB8AC3E}">
        <p14:creationId xmlns:p14="http://schemas.microsoft.com/office/powerpoint/2010/main" val="47860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645445" y="878417"/>
            <a:ext cx="29627513" cy="3657600"/>
          </a:xfrm>
          <a:prstGeom prst="rect">
            <a:avLst/>
          </a:prstGeom>
        </p:spPr>
        <p:txBody>
          <a:bodyPr vert="horz"/>
          <a:lstStyle/>
          <a:p>
            <a:r>
              <a:rPr lang="en-US"/>
              <a:t>Click to edit Master title style</a:t>
            </a:r>
          </a:p>
        </p:txBody>
      </p:sp>
      <p:sp>
        <p:nvSpPr>
          <p:cNvPr id="6" name="Content Placeholder 5"/>
          <p:cNvSpPr>
            <a:spLocks noGrp="1"/>
          </p:cNvSpPr>
          <p:nvPr>
            <p:ph sz="quarter" idx="10"/>
          </p:nvPr>
        </p:nvSpPr>
        <p:spPr>
          <a:xfrm>
            <a:off x="0" y="0"/>
            <a:ext cx="32918400" cy="21945600"/>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6" name="Content Placeholder 35"/>
          <p:cNvSpPr>
            <a:spLocks noGrp="1"/>
          </p:cNvSpPr>
          <p:nvPr>
            <p:ph sz="quarter" idx="11"/>
          </p:nvPr>
        </p:nvSpPr>
        <p:spPr>
          <a:xfrm>
            <a:off x="0" y="0"/>
            <a:ext cx="32918400" cy="22199600"/>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8500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645445" y="878417"/>
            <a:ext cx="29627513" cy="36576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1645445" y="5120217"/>
            <a:ext cx="29627513" cy="1448329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645445" y="20340109"/>
            <a:ext cx="7681913" cy="1168400"/>
          </a:xfrm>
          <a:prstGeom prst="rect">
            <a:avLst/>
          </a:prstGeom>
        </p:spPr>
        <p:txBody>
          <a:bodyPr/>
          <a:lstStyle>
            <a:lvl1pPr>
              <a:defRPr/>
            </a:lvl1pPr>
          </a:lstStyle>
          <a:p>
            <a:pPr>
              <a:defRPr/>
            </a:pPr>
            <a:fld id="{3EB651BF-00D7-2741-BFCA-79761955CA22}" type="datetime1">
              <a:rPr lang="en-US"/>
              <a:pPr>
                <a:defRPr/>
              </a:pPr>
              <a:t>2/7/2019</a:t>
            </a:fld>
            <a:endParaRPr lang="en-US"/>
          </a:p>
        </p:txBody>
      </p:sp>
      <p:sp>
        <p:nvSpPr>
          <p:cNvPr id="5" name="Footer Placeholder 4"/>
          <p:cNvSpPr>
            <a:spLocks noGrp="1"/>
          </p:cNvSpPr>
          <p:nvPr>
            <p:ph type="ftr" sz="quarter" idx="11"/>
          </p:nvPr>
        </p:nvSpPr>
        <p:spPr>
          <a:xfrm>
            <a:off x="11246645" y="20340109"/>
            <a:ext cx="10425113" cy="1168400"/>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23591045" y="20340109"/>
            <a:ext cx="7681913" cy="1168400"/>
          </a:xfrm>
          <a:prstGeom prst="rect">
            <a:avLst/>
          </a:prstGeom>
        </p:spPr>
        <p:txBody>
          <a:bodyPr/>
          <a:lstStyle>
            <a:lvl1pPr>
              <a:defRPr/>
            </a:lvl1pPr>
          </a:lstStyle>
          <a:p>
            <a:pPr>
              <a:defRPr/>
            </a:pPr>
            <a:fld id="{70B062B5-763D-1B44-9E95-BA6C00F812A0}" type="slidenum">
              <a:rPr lang="en-US"/>
              <a:pPr>
                <a:defRPr/>
              </a:pPr>
              <a:t>‹#›</a:t>
            </a:fld>
            <a:endParaRPr lang="en-US"/>
          </a:p>
        </p:txBody>
      </p:sp>
    </p:spTree>
    <p:extLst>
      <p:ext uri="{BB962C8B-B14F-4D97-AF65-F5344CB8AC3E}">
        <p14:creationId xmlns:p14="http://schemas.microsoft.com/office/powerpoint/2010/main" val="908504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4557180" y="4216400"/>
            <a:ext cx="35553014" cy="898804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7898134" y="4216400"/>
            <a:ext cx="106110407" cy="89880441"/>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645445" y="20340109"/>
            <a:ext cx="7681913" cy="1168400"/>
          </a:xfrm>
          <a:prstGeom prst="rect">
            <a:avLst/>
          </a:prstGeom>
        </p:spPr>
        <p:txBody>
          <a:bodyPr/>
          <a:lstStyle>
            <a:lvl1pPr>
              <a:defRPr/>
            </a:lvl1pPr>
          </a:lstStyle>
          <a:p>
            <a:pPr>
              <a:defRPr/>
            </a:pPr>
            <a:fld id="{FC250370-B280-AB4E-A462-E2A78BC08380}" type="datetime1">
              <a:rPr lang="en-US"/>
              <a:pPr>
                <a:defRPr/>
              </a:pPr>
              <a:t>2/7/2019</a:t>
            </a:fld>
            <a:endParaRPr lang="en-US"/>
          </a:p>
        </p:txBody>
      </p:sp>
      <p:sp>
        <p:nvSpPr>
          <p:cNvPr id="5" name="Footer Placeholder 4"/>
          <p:cNvSpPr>
            <a:spLocks noGrp="1"/>
          </p:cNvSpPr>
          <p:nvPr>
            <p:ph type="ftr" sz="quarter" idx="11"/>
          </p:nvPr>
        </p:nvSpPr>
        <p:spPr>
          <a:xfrm>
            <a:off x="11246645" y="20340109"/>
            <a:ext cx="10425113" cy="1168400"/>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23591045" y="20340109"/>
            <a:ext cx="7681913" cy="1168400"/>
          </a:xfrm>
          <a:prstGeom prst="rect">
            <a:avLst/>
          </a:prstGeom>
        </p:spPr>
        <p:txBody>
          <a:bodyPr/>
          <a:lstStyle>
            <a:lvl1pPr>
              <a:defRPr/>
            </a:lvl1pPr>
          </a:lstStyle>
          <a:p>
            <a:pPr>
              <a:defRPr/>
            </a:pPr>
            <a:fld id="{9458115C-1615-6F4A-B76E-FFE9C494D8A5}" type="slidenum">
              <a:rPr lang="en-US"/>
              <a:pPr>
                <a:defRPr/>
              </a:pPr>
              <a:t>‹#›</a:t>
            </a:fld>
            <a:endParaRPr lang="en-US"/>
          </a:p>
        </p:txBody>
      </p:sp>
    </p:spTree>
    <p:extLst>
      <p:ext uri="{BB962C8B-B14F-4D97-AF65-F5344CB8AC3E}">
        <p14:creationId xmlns:p14="http://schemas.microsoft.com/office/powerpoint/2010/main" val="4142539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45445" y="878417"/>
            <a:ext cx="29627513" cy="36576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1645445" y="5120217"/>
            <a:ext cx="29627513" cy="144832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645445" y="20340109"/>
            <a:ext cx="7681913" cy="1168400"/>
          </a:xfrm>
          <a:prstGeom prst="rect">
            <a:avLst/>
          </a:prstGeom>
        </p:spPr>
        <p:txBody>
          <a:bodyPr/>
          <a:lstStyle>
            <a:lvl1pPr>
              <a:defRPr/>
            </a:lvl1pPr>
          </a:lstStyle>
          <a:p>
            <a:pPr>
              <a:defRPr/>
            </a:pPr>
            <a:fld id="{B274902B-BD5B-2C43-A9FC-F70B7FB11CE7}" type="datetime1">
              <a:rPr lang="en-US"/>
              <a:pPr>
                <a:defRPr/>
              </a:pPr>
              <a:t>2/7/2019</a:t>
            </a:fld>
            <a:endParaRPr lang="en-US"/>
          </a:p>
        </p:txBody>
      </p:sp>
      <p:sp>
        <p:nvSpPr>
          <p:cNvPr id="5" name="Footer Placeholder 4"/>
          <p:cNvSpPr>
            <a:spLocks noGrp="1"/>
          </p:cNvSpPr>
          <p:nvPr>
            <p:ph type="ftr" sz="quarter" idx="11"/>
          </p:nvPr>
        </p:nvSpPr>
        <p:spPr>
          <a:xfrm>
            <a:off x="11246645" y="20340109"/>
            <a:ext cx="10425113" cy="1168400"/>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23591045" y="20340109"/>
            <a:ext cx="7681913" cy="1168400"/>
          </a:xfrm>
          <a:prstGeom prst="rect">
            <a:avLst/>
          </a:prstGeom>
        </p:spPr>
        <p:txBody>
          <a:bodyPr/>
          <a:lstStyle>
            <a:lvl1pPr>
              <a:defRPr/>
            </a:lvl1pPr>
          </a:lstStyle>
          <a:p>
            <a:pPr>
              <a:defRPr/>
            </a:pPr>
            <a:fld id="{1F44821E-7EAF-CC49-82A9-23CA2863B698}" type="slidenum">
              <a:rPr lang="en-US"/>
              <a:pPr>
                <a:defRPr/>
              </a:pPr>
              <a:t>‹#›</a:t>
            </a:fld>
            <a:endParaRPr lang="en-US"/>
          </a:p>
        </p:txBody>
      </p:sp>
    </p:spTree>
    <p:extLst>
      <p:ext uri="{BB962C8B-B14F-4D97-AF65-F5344CB8AC3E}">
        <p14:creationId xmlns:p14="http://schemas.microsoft.com/office/powerpoint/2010/main" val="2041845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6" y="14102081"/>
            <a:ext cx="27980640" cy="4358640"/>
          </a:xfrm>
          <a:prstGeom prst="rect">
            <a:avLst/>
          </a:prstGeo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2600326" y="9301483"/>
            <a:ext cx="27980640" cy="4800599"/>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1645445" y="20340109"/>
            <a:ext cx="7681913" cy="1168400"/>
          </a:xfrm>
          <a:prstGeom prst="rect">
            <a:avLst/>
          </a:prstGeom>
        </p:spPr>
        <p:txBody>
          <a:bodyPr/>
          <a:lstStyle>
            <a:lvl1pPr>
              <a:defRPr/>
            </a:lvl1pPr>
          </a:lstStyle>
          <a:p>
            <a:pPr>
              <a:defRPr/>
            </a:pPr>
            <a:fld id="{B6FF480F-6729-F344-9E43-C5D6417F76A1}" type="datetime1">
              <a:rPr lang="en-US"/>
              <a:pPr>
                <a:defRPr/>
              </a:pPr>
              <a:t>2/7/2019</a:t>
            </a:fld>
            <a:endParaRPr lang="en-US"/>
          </a:p>
        </p:txBody>
      </p:sp>
      <p:sp>
        <p:nvSpPr>
          <p:cNvPr id="5" name="Footer Placeholder 4"/>
          <p:cNvSpPr>
            <a:spLocks noGrp="1"/>
          </p:cNvSpPr>
          <p:nvPr>
            <p:ph type="ftr" sz="quarter" idx="11"/>
          </p:nvPr>
        </p:nvSpPr>
        <p:spPr>
          <a:xfrm>
            <a:off x="11246645" y="20340109"/>
            <a:ext cx="10425113" cy="1168400"/>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23591045" y="20340109"/>
            <a:ext cx="7681913" cy="1168400"/>
          </a:xfrm>
          <a:prstGeom prst="rect">
            <a:avLst/>
          </a:prstGeom>
        </p:spPr>
        <p:txBody>
          <a:bodyPr/>
          <a:lstStyle>
            <a:lvl1pPr>
              <a:defRPr/>
            </a:lvl1pPr>
          </a:lstStyle>
          <a:p>
            <a:pPr>
              <a:defRPr/>
            </a:pPr>
            <a:fld id="{B193424A-753D-C04A-86CB-98A1DFD25102}" type="slidenum">
              <a:rPr lang="en-US"/>
              <a:pPr>
                <a:defRPr/>
              </a:pPr>
              <a:t>‹#›</a:t>
            </a:fld>
            <a:endParaRPr lang="en-US"/>
          </a:p>
        </p:txBody>
      </p:sp>
    </p:spTree>
    <p:extLst>
      <p:ext uri="{BB962C8B-B14F-4D97-AF65-F5344CB8AC3E}">
        <p14:creationId xmlns:p14="http://schemas.microsoft.com/office/powerpoint/2010/main" val="245468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7376101" y="0"/>
            <a:ext cx="29627513" cy="36576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7898132" y="24577040"/>
            <a:ext cx="70831710" cy="69519801"/>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9278482" y="24577040"/>
            <a:ext cx="70831710" cy="69519801"/>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a:xfrm>
            <a:off x="1645445" y="20340109"/>
            <a:ext cx="7681913" cy="1168400"/>
          </a:xfrm>
          <a:prstGeom prst="rect">
            <a:avLst/>
          </a:prstGeom>
        </p:spPr>
        <p:txBody>
          <a:bodyPr/>
          <a:lstStyle>
            <a:lvl1pPr>
              <a:defRPr/>
            </a:lvl1pPr>
          </a:lstStyle>
          <a:p>
            <a:pPr>
              <a:defRPr/>
            </a:pPr>
            <a:fld id="{AB7692FA-46CB-6D46-B6DC-AC0D4830A4D5}" type="datetime1">
              <a:rPr lang="en-US"/>
              <a:pPr>
                <a:defRPr/>
              </a:pPr>
              <a:t>2/7/2019</a:t>
            </a:fld>
            <a:endParaRPr lang="en-US"/>
          </a:p>
        </p:txBody>
      </p:sp>
      <p:sp>
        <p:nvSpPr>
          <p:cNvPr id="6" name="Footer Placeholder 4"/>
          <p:cNvSpPr>
            <a:spLocks noGrp="1"/>
          </p:cNvSpPr>
          <p:nvPr>
            <p:ph type="ftr" sz="quarter" idx="11"/>
          </p:nvPr>
        </p:nvSpPr>
        <p:spPr>
          <a:xfrm>
            <a:off x="-34461450" y="26009600"/>
            <a:ext cx="10425113" cy="1168400"/>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22117050" y="26009600"/>
            <a:ext cx="7681913" cy="1168400"/>
          </a:xfrm>
          <a:prstGeom prst="rect">
            <a:avLst/>
          </a:prstGeom>
        </p:spPr>
        <p:txBody>
          <a:bodyPr/>
          <a:lstStyle>
            <a:lvl1pPr>
              <a:defRPr/>
            </a:lvl1pPr>
          </a:lstStyle>
          <a:p>
            <a:pPr>
              <a:defRPr/>
            </a:pPr>
            <a:fld id="{10DC683E-A6AA-8A4D-A3B7-6CE2FAB228FE}" type="slidenum">
              <a:rPr lang="en-US"/>
              <a:pPr>
                <a:defRPr/>
              </a:pPr>
              <a:t>‹#›</a:t>
            </a:fld>
            <a:endParaRPr lang="en-US"/>
          </a:p>
        </p:txBody>
      </p:sp>
    </p:spTree>
    <p:extLst>
      <p:ext uri="{BB962C8B-B14F-4D97-AF65-F5344CB8AC3E}">
        <p14:creationId xmlns:p14="http://schemas.microsoft.com/office/powerpoint/2010/main" val="13675416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1"/>
            <a:ext cx="29626560" cy="36576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921" y="4912361"/>
            <a:ext cx="14544677" cy="2047239"/>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1645921" y="6959600"/>
            <a:ext cx="14544677" cy="12644121"/>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2" y="4912361"/>
            <a:ext cx="14550390" cy="2047239"/>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16722092" y="6959600"/>
            <a:ext cx="14550390" cy="12644121"/>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a:xfrm>
            <a:off x="1645445" y="20340109"/>
            <a:ext cx="7681913" cy="1168400"/>
          </a:xfrm>
          <a:prstGeom prst="rect">
            <a:avLst/>
          </a:prstGeom>
        </p:spPr>
        <p:txBody>
          <a:bodyPr/>
          <a:lstStyle>
            <a:lvl1pPr>
              <a:defRPr/>
            </a:lvl1pPr>
          </a:lstStyle>
          <a:p>
            <a:pPr>
              <a:defRPr/>
            </a:pPr>
            <a:fld id="{6ACB83D2-FCDB-1F4B-916C-9EE3F520BEA7}" type="datetime1">
              <a:rPr lang="en-US"/>
              <a:pPr>
                <a:defRPr/>
              </a:pPr>
              <a:t>2/7/2019</a:t>
            </a:fld>
            <a:endParaRPr lang="en-US"/>
          </a:p>
        </p:txBody>
      </p:sp>
      <p:sp>
        <p:nvSpPr>
          <p:cNvPr id="8" name="Footer Placeholder 4"/>
          <p:cNvSpPr>
            <a:spLocks noGrp="1"/>
          </p:cNvSpPr>
          <p:nvPr>
            <p:ph type="ftr" sz="quarter" idx="11"/>
          </p:nvPr>
        </p:nvSpPr>
        <p:spPr>
          <a:xfrm>
            <a:off x="11246645" y="20340109"/>
            <a:ext cx="10425113" cy="1168400"/>
          </a:xfrm>
          <a:prstGeom prst="rect">
            <a:avLst/>
          </a:prstGeom>
        </p:spPr>
        <p:txBody>
          <a:bodyPr/>
          <a:lstStyle>
            <a:lvl1pPr>
              <a:defRPr/>
            </a:lvl1pPr>
          </a:lstStyle>
          <a:p>
            <a:pPr>
              <a:defRPr/>
            </a:pPr>
            <a:endParaRPr lang="en-US"/>
          </a:p>
        </p:txBody>
      </p:sp>
      <p:sp>
        <p:nvSpPr>
          <p:cNvPr id="9" name="Slide Number Placeholder 5"/>
          <p:cNvSpPr>
            <a:spLocks noGrp="1"/>
          </p:cNvSpPr>
          <p:nvPr>
            <p:ph type="sldNum" sz="quarter" idx="12"/>
          </p:nvPr>
        </p:nvSpPr>
        <p:spPr>
          <a:xfrm>
            <a:off x="23591045" y="20340109"/>
            <a:ext cx="7681913" cy="1168400"/>
          </a:xfrm>
          <a:prstGeom prst="rect">
            <a:avLst/>
          </a:prstGeom>
        </p:spPr>
        <p:txBody>
          <a:bodyPr/>
          <a:lstStyle>
            <a:lvl1pPr>
              <a:defRPr/>
            </a:lvl1pPr>
          </a:lstStyle>
          <a:p>
            <a:pPr>
              <a:defRPr/>
            </a:pPr>
            <a:fld id="{1F4F6E44-3A25-2047-905C-362C2C1F9BA3}" type="slidenum">
              <a:rPr lang="en-US"/>
              <a:pPr>
                <a:defRPr/>
              </a:pPr>
              <a:t>‹#›</a:t>
            </a:fld>
            <a:endParaRPr lang="en-US"/>
          </a:p>
        </p:txBody>
      </p:sp>
    </p:spTree>
    <p:extLst>
      <p:ext uri="{BB962C8B-B14F-4D97-AF65-F5344CB8AC3E}">
        <p14:creationId xmlns:p14="http://schemas.microsoft.com/office/powerpoint/2010/main" val="368362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45445" y="878417"/>
            <a:ext cx="29627513" cy="3657600"/>
          </a:xfrm>
          <a:prstGeom prst="rect">
            <a:avLst/>
          </a:prstGeom>
        </p:spPr>
        <p:txBody>
          <a:bodyPr/>
          <a:lstStyle/>
          <a:p>
            <a:r>
              <a:rPr lang="en-US"/>
              <a:t>Click to edit Master title style</a:t>
            </a:r>
          </a:p>
        </p:txBody>
      </p:sp>
      <p:sp>
        <p:nvSpPr>
          <p:cNvPr id="3" name="Date Placeholder 3"/>
          <p:cNvSpPr>
            <a:spLocks noGrp="1"/>
          </p:cNvSpPr>
          <p:nvPr>
            <p:ph type="dt" sz="half" idx="10"/>
          </p:nvPr>
        </p:nvSpPr>
        <p:spPr>
          <a:xfrm>
            <a:off x="1645445" y="20340109"/>
            <a:ext cx="7681913" cy="1168400"/>
          </a:xfrm>
          <a:prstGeom prst="rect">
            <a:avLst/>
          </a:prstGeom>
        </p:spPr>
        <p:txBody>
          <a:bodyPr/>
          <a:lstStyle>
            <a:lvl1pPr>
              <a:defRPr/>
            </a:lvl1pPr>
          </a:lstStyle>
          <a:p>
            <a:pPr>
              <a:defRPr/>
            </a:pPr>
            <a:fld id="{B27123DA-A716-9145-ADD5-ED47C4ECBCC2}" type="datetime1">
              <a:rPr lang="en-US"/>
              <a:pPr>
                <a:defRPr/>
              </a:pPr>
              <a:t>2/7/2019</a:t>
            </a:fld>
            <a:endParaRPr lang="en-US"/>
          </a:p>
        </p:txBody>
      </p:sp>
      <p:sp>
        <p:nvSpPr>
          <p:cNvPr id="4" name="Footer Placeholder 4"/>
          <p:cNvSpPr>
            <a:spLocks noGrp="1"/>
          </p:cNvSpPr>
          <p:nvPr>
            <p:ph type="ftr" sz="quarter" idx="11"/>
          </p:nvPr>
        </p:nvSpPr>
        <p:spPr>
          <a:xfrm>
            <a:off x="11246645" y="20340109"/>
            <a:ext cx="10425113" cy="1168400"/>
          </a:xfrm>
          <a:prstGeom prst="rect">
            <a:avLst/>
          </a:prstGeom>
        </p:spPr>
        <p:txBody>
          <a:bodyPr/>
          <a:lstStyle>
            <a:lvl1pPr>
              <a:defRPr/>
            </a:lvl1pPr>
          </a:lstStyle>
          <a:p>
            <a:pPr>
              <a:defRPr/>
            </a:pPr>
            <a:endParaRPr lang="en-US"/>
          </a:p>
        </p:txBody>
      </p:sp>
      <p:sp>
        <p:nvSpPr>
          <p:cNvPr id="5" name="Slide Number Placeholder 5"/>
          <p:cNvSpPr>
            <a:spLocks noGrp="1"/>
          </p:cNvSpPr>
          <p:nvPr>
            <p:ph type="sldNum" sz="quarter" idx="12"/>
          </p:nvPr>
        </p:nvSpPr>
        <p:spPr>
          <a:xfrm>
            <a:off x="23591045" y="20340109"/>
            <a:ext cx="7681913" cy="1168400"/>
          </a:xfrm>
          <a:prstGeom prst="rect">
            <a:avLst/>
          </a:prstGeom>
        </p:spPr>
        <p:txBody>
          <a:bodyPr/>
          <a:lstStyle>
            <a:lvl1pPr>
              <a:defRPr/>
            </a:lvl1pPr>
          </a:lstStyle>
          <a:p>
            <a:pPr>
              <a:defRPr/>
            </a:pPr>
            <a:fld id="{46DE1A20-1C31-7A48-9FED-E809F12FAA09}" type="slidenum">
              <a:rPr lang="en-US"/>
              <a:pPr>
                <a:defRPr/>
              </a:pPr>
              <a:t>‹#›</a:t>
            </a:fld>
            <a:endParaRPr lang="en-US"/>
          </a:p>
        </p:txBody>
      </p:sp>
    </p:spTree>
    <p:extLst>
      <p:ext uri="{BB962C8B-B14F-4D97-AF65-F5344CB8AC3E}">
        <p14:creationId xmlns:p14="http://schemas.microsoft.com/office/powerpoint/2010/main" val="10240654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1645445" y="20340109"/>
            <a:ext cx="7681913" cy="1168400"/>
          </a:xfrm>
          <a:prstGeom prst="rect">
            <a:avLst/>
          </a:prstGeom>
        </p:spPr>
        <p:txBody>
          <a:bodyPr/>
          <a:lstStyle>
            <a:lvl1pPr>
              <a:defRPr/>
            </a:lvl1pPr>
          </a:lstStyle>
          <a:p>
            <a:pPr>
              <a:defRPr/>
            </a:pPr>
            <a:fld id="{096D40BE-1322-0443-90E9-0E805A909700}" type="datetime1">
              <a:rPr lang="en-US"/>
              <a:pPr>
                <a:defRPr/>
              </a:pPr>
              <a:t>2/7/2019</a:t>
            </a:fld>
            <a:endParaRPr lang="en-US"/>
          </a:p>
        </p:txBody>
      </p:sp>
      <p:sp>
        <p:nvSpPr>
          <p:cNvPr id="3" name="Footer Placeholder 4"/>
          <p:cNvSpPr>
            <a:spLocks noGrp="1"/>
          </p:cNvSpPr>
          <p:nvPr>
            <p:ph type="ftr" sz="quarter" idx="11"/>
          </p:nvPr>
        </p:nvSpPr>
        <p:spPr>
          <a:xfrm>
            <a:off x="11246645" y="20340109"/>
            <a:ext cx="10425113" cy="1168400"/>
          </a:xfrm>
          <a:prstGeom prst="rect">
            <a:avLst/>
          </a:prstGeom>
        </p:spPr>
        <p:txBody>
          <a:bodyPr/>
          <a:lstStyle>
            <a:lvl1pPr>
              <a:defRPr/>
            </a:lvl1pPr>
          </a:lstStyle>
          <a:p>
            <a:pPr>
              <a:defRPr/>
            </a:pPr>
            <a:endParaRPr lang="en-US"/>
          </a:p>
        </p:txBody>
      </p:sp>
      <p:sp>
        <p:nvSpPr>
          <p:cNvPr id="4" name="Slide Number Placeholder 5"/>
          <p:cNvSpPr>
            <a:spLocks noGrp="1"/>
          </p:cNvSpPr>
          <p:nvPr>
            <p:ph type="sldNum" sz="quarter" idx="12"/>
          </p:nvPr>
        </p:nvSpPr>
        <p:spPr>
          <a:xfrm>
            <a:off x="23591045" y="20340109"/>
            <a:ext cx="7681913" cy="1168400"/>
          </a:xfrm>
          <a:prstGeom prst="rect">
            <a:avLst/>
          </a:prstGeom>
        </p:spPr>
        <p:txBody>
          <a:bodyPr/>
          <a:lstStyle>
            <a:lvl1pPr>
              <a:defRPr/>
            </a:lvl1pPr>
          </a:lstStyle>
          <a:p>
            <a:pPr>
              <a:defRPr/>
            </a:pPr>
            <a:fld id="{1137241F-CA51-404E-BF03-C66649927699}" type="slidenum">
              <a:rPr lang="en-US"/>
              <a:pPr>
                <a:defRPr/>
              </a:pPr>
              <a:t>‹#›</a:t>
            </a:fld>
            <a:endParaRPr lang="en-US"/>
          </a:p>
        </p:txBody>
      </p:sp>
    </p:spTree>
    <p:extLst>
      <p:ext uri="{BB962C8B-B14F-4D97-AF65-F5344CB8AC3E}">
        <p14:creationId xmlns:p14="http://schemas.microsoft.com/office/powerpoint/2010/main" val="298898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4" y="873760"/>
            <a:ext cx="10829927" cy="3718560"/>
          </a:xfrm>
          <a:prstGeom prst="rect">
            <a:avLst/>
          </a:prstGeo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2870180" y="873762"/>
            <a:ext cx="18402300" cy="18729961"/>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4" y="4592322"/>
            <a:ext cx="10829927" cy="15011401"/>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p:cNvSpPr>
            <a:spLocks noGrp="1"/>
          </p:cNvSpPr>
          <p:nvPr>
            <p:ph type="dt" sz="half" idx="10"/>
          </p:nvPr>
        </p:nvSpPr>
        <p:spPr>
          <a:xfrm>
            <a:off x="1645445" y="20340109"/>
            <a:ext cx="7681913" cy="1168400"/>
          </a:xfrm>
          <a:prstGeom prst="rect">
            <a:avLst/>
          </a:prstGeom>
        </p:spPr>
        <p:txBody>
          <a:bodyPr/>
          <a:lstStyle>
            <a:lvl1pPr>
              <a:defRPr/>
            </a:lvl1pPr>
          </a:lstStyle>
          <a:p>
            <a:pPr>
              <a:defRPr/>
            </a:pPr>
            <a:fld id="{3803590C-99B0-584D-AB61-3FE24918E040}" type="datetime1">
              <a:rPr lang="en-US"/>
              <a:pPr>
                <a:defRPr/>
              </a:pPr>
              <a:t>2/7/2019</a:t>
            </a:fld>
            <a:endParaRPr lang="en-US"/>
          </a:p>
        </p:txBody>
      </p:sp>
      <p:sp>
        <p:nvSpPr>
          <p:cNvPr id="6" name="Footer Placeholder 4"/>
          <p:cNvSpPr>
            <a:spLocks noGrp="1"/>
          </p:cNvSpPr>
          <p:nvPr>
            <p:ph type="ftr" sz="quarter" idx="11"/>
          </p:nvPr>
        </p:nvSpPr>
        <p:spPr>
          <a:xfrm>
            <a:off x="11246645" y="20340109"/>
            <a:ext cx="10425113" cy="1168400"/>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23591045" y="20340109"/>
            <a:ext cx="7681913" cy="1168400"/>
          </a:xfrm>
          <a:prstGeom prst="rect">
            <a:avLst/>
          </a:prstGeom>
        </p:spPr>
        <p:txBody>
          <a:bodyPr/>
          <a:lstStyle>
            <a:lvl1pPr>
              <a:defRPr/>
            </a:lvl1pPr>
          </a:lstStyle>
          <a:p>
            <a:pPr>
              <a:defRPr/>
            </a:pPr>
            <a:fld id="{32EE06B8-1168-1646-99BA-D9D75C253CE6}" type="slidenum">
              <a:rPr lang="en-US"/>
              <a:pPr>
                <a:defRPr/>
              </a:pPr>
              <a:t>‹#›</a:t>
            </a:fld>
            <a:endParaRPr lang="en-US"/>
          </a:p>
        </p:txBody>
      </p:sp>
    </p:spTree>
    <p:extLst>
      <p:ext uri="{BB962C8B-B14F-4D97-AF65-F5344CB8AC3E}">
        <p14:creationId xmlns:p14="http://schemas.microsoft.com/office/powerpoint/2010/main" val="3219214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0"/>
            <a:ext cx="19751040" cy="1813561"/>
          </a:xfrm>
          <a:prstGeom prst="rect">
            <a:avLst/>
          </a:prstGeo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6452237" y="1960880"/>
            <a:ext cx="19751040" cy="1316736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endParaRPr lang="en-US" noProof="0"/>
          </a:p>
        </p:txBody>
      </p:sp>
      <p:sp>
        <p:nvSpPr>
          <p:cNvPr id="4" name="Text Placeholder 3"/>
          <p:cNvSpPr>
            <a:spLocks noGrp="1"/>
          </p:cNvSpPr>
          <p:nvPr>
            <p:ph type="body" sz="half" idx="2"/>
          </p:nvPr>
        </p:nvSpPr>
        <p:spPr>
          <a:xfrm>
            <a:off x="6452237" y="17175481"/>
            <a:ext cx="19751040" cy="2575559"/>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p:cNvSpPr>
            <a:spLocks noGrp="1"/>
          </p:cNvSpPr>
          <p:nvPr>
            <p:ph type="dt" sz="half" idx="10"/>
          </p:nvPr>
        </p:nvSpPr>
        <p:spPr>
          <a:xfrm>
            <a:off x="1645445" y="20340109"/>
            <a:ext cx="7681913" cy="1168400"/>
          </a:xfrm>
          <a:prstGeom prst="rect">
            <a:avLst/>
          </a:prstGeom>
        </p:spPr>
        <p:txBody>
          <a:bodyPr/>
          <a:lstStyle>
            <a:lvl1pPr>
              <a:defRPr/>
            </a:lvl1pPr>
          </a:lstStyle>
          <a:p>
            <a:pPr>
              <a:defRPr/>
            </a:pPr>
            <a:fld id="{7AEC60BC-5239-9047-AFD2-48F380DAA129}" type="datetime1">
              <a:rPr lang="en-US"/>
              <a:pPr>
                <a:defRPr/>
              </a:pPr>
              <a:t>2/7/2019</a:t>
            </a:fld>
            <a:endParaRPr lang="en-US"/>
          </a:p>
        </p:txBody>
      </p:sp>
      <p:sp>
        <p:nvSpPr>
          <p:cNvPr id="6" name="Footer Placeholder 4"/>
          <p:cNvSpPr>
            <a:spLocks noGrp="1"/>
          </p:cNvSpPr>
          <p:nvPr>
            <p:ph type="ftr" sz="quarter" idx="11"/>
          </p:nvPr>
        </p:nvSpPr>
        <p:spPr>
          <a:xfrm>
            <a:off x="11246645" y="20340109"/>
            <a:ext cx="10425113" cy="1168400"/>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23591045" y="20340109"/>
            <a:ext cx="7681913" cy="1168400"/>
          </a:xfrm>
          <a:prstGeom prst="rect">
            <a:avLst/>
          </a:prstGeom>
        </p:spPr>
        <p:txBody>
          <a:bodyPr/>
          <a:lstStyle>
            <a:lvl1pPr>
              <a:defRPr/>
            </a:lvl1pPr>
          </a:lstStyle>
          <a:p>
            <a:pPr>
              <a:defRPr/>
            </a:pPr>
            <a:fld id="{BF54DD0A-B5DD-2B47-BB3A-66E54ADB0A8C}" type="slidenum">
              <a:rPr lang="en-US"/>
              <a:pPr>
                <a:defRPr/>
              </a:pPr>
              <a:t>‹#›</a:t>
            </a:fld>
            <a:endParaRPr lang="en-US"/>
          </a:p>
        </p:txBody>
      </p:sp>
    </p:spTree>
    <p:extLst>
      <p:ext uri="{BB962C8B-B14F-4D97-AF65-F5344CB8AC3E}">
        <p14:creationId xmlns:p14="http://schemas.microsoft.com/office/powerpoint/2010/main" val="2876988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16"/>
          <p:cNvPicPr>
            <a:picLocks noChangeAspect="1" noChangeArrowheads="1"/>
          </p:cNvPicPr>
          <p:nvPr userDrawn="1"/>
        </p:nvPicPr>
        <p:blipFill>
          <a:blip r:embed="rId13">
            <a:extLst>
              <a:ext uri="{28A0092B-C50C-407E-A947-70E740481C1C}">
                <a14:useLocalDpi xmlns:a14="http://schemas.microsoft.com/office/drawing/2010/main" val="0"/>
              </a:ext>
            </a:extLst>
          </a:blip>
          <a:srcRect l="12852" r="23148" b="35704"/>
          <a:stretch>
            <a:fillRect/>
          </a:stretch>
        </p:blipFill>
        <p:spPr bwMode="auto">
          <a:xfrm>
            <a:off x="0" y="0"/>
            <a:ext cx="33032700" cy="2204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Lst>
  <p:txStyles>
    <p:titleStyle>
      <a:lvl1pPr algn="ctr" defTabSz="2193925" rtl="0" eaLnBrk="0" fontAlgn="base" hangingPunct="0">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0" fontAlgn="base" hangingPunct="0">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fontAlgn="base">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0" fontAlgn="base" hangingPunct="0">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0" fontAlgn="base" hangingPunct="0">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0" fontAlgn="base" hangingPunct="0">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0" fontAlgn="base" hangingPunct="0">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7"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chart" Target="../charts/chart2.xml"/><Relationship Id="rId5" Type="http://schemas.openxmlformats.org/officeDocument/2006/relationships/chart" Target="../charts/chart1.xml"/><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1" y="381000"/>
            <a:ext cx="32384999" cy="21332952"/>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366" name="Rectangle 5"/>
          <p:cNvSpPr>
            <a:spLocks noChangeArrowheads="1"/>
          </p:cNvSpPr>
          <p:nvPr/>
        </p:nvSpPr>
        <p:spPr bwMode="auto">
          <a:xfrm>
            <a:off x="914400" y="1275849"/>
            <a:ext cx="31203900" cy="124115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1243" tIns="45614" rIns="91243" bIns="45614">
            <a:spAutoFit/>
          </a:bodyPr>
          <a:lstStyle/>
          <a:p>
            <a:pPr algn="ctr">
              <a:spcBef>
                <a:spcPts val="840"/>
              </a:spcBef>
            </a:pPr>
            <a:r>
              <a:rPr lang="en-US" sz="3400" b="1" dirty="0">
                <a:solidFill>
                  <a:srgbClr val="887344"/>
                </a:solidFill>
                <a:latin typeface="Univers LT Std 45 Light" charset="0"/>
                <a:cs typeface="Univers LT Std 45 Light" charset="0"/>
              </a:rPr>
              <a:t>Ting Liu and Morgan </a:t>
            </a:r>
            <a:r>
              <a:rPr lang="en-US" sz="3400" b="1" dirty="0" err="1">
                <a:solidFill>
                  <a:srgbClr val="887344"/>
                </a:solidFill>
                <a:latin typeface="Univers LT Std 45 Light" charset="0"/>
                <a:cs typeface="Univers LT Std 45 Light" charset="0"/>
              </a:rPr>
              <a:t>Tongish</a:t>
            </a:r>
            <a:endParaRPr lang="en-US" sz="3400" b="1" dirty="0">
              <a:solidFill>
                <a:srgbClr val="887344"/>
              </a:solidFill>
              <a:latin typeface="Univers LT Std 45 Light" charset="0"/>
              <a:cs typeface="Univers LT Std 45 Light" charset="0"/>
            </a:endParaRPr>
          </a:p>
          <a:p>
            <a:pPr algn="ctr">
              <a:spcBef>
                <a:spcPts val="840"/>
              </a:spcBef>
            </a:pPr>
            <a:r>
              <a:rPr lang="en-US" sz="3400" b="1" dirty="0">
                <a:solidFill>
                  <a:srgbClr val="887344"/>
                </a:solidFill>
                <a:latin typeface="Univers LT Std 45 Light" charset="0"/>
                <a:cs typeface="Univers LT Std 45 Light" charset="0"/>
              </a:rPr>
              <a:t>Department of Health and Human Performance </a:t>
            </a:r>
          </a:p>
        </p:txBody>
      </p:sp>
      <p:cxnSp>
        <p:nvCxnSpPr>
          <p:cNvPr id="105" name="Straight Connector 104"/>
          <p:cNvCxnSpPr/>
          <p:nvPr/>
        </p:nvCxnSpPr>
        <p:spPr>
          <a:xfrm>
            <a:off x="57150" y="2692656"/>
            <a:ext cx="32918400" cy="1059"/>
          </a:xfrm>
          <a:prstGeom prst="line">
            <a:avLst/>
          </a:prstGeom>
          <a:ln w="76200" cap="flat" cmpd="sng" algn="ctr">
            <a:solidFill>
              <a:srgbClr val="501214"/>
            </a:solidFill>
            <a:prstDash val="solid"/>
            <a:round/>
            <a:headEnd type="none" w="med" len="med"/>
            <a:tailEnd type="none" w="med" len="med"/>
          </a:ln>
        </p:spPr>
        <p:style>
          <a:lnRef idx="3">
            <a:schemeClr val="accent1"/>
          </a:lnRef>
          <a:fillRef idx="0">
            <a:schemeClr val="accent1"/>
          </a:fillRef>
          <a:effectRef idx="2">
            <a:schemeClr val="accent1"/>
          </a:effectRef>
          <a:fontRef idx="minor">
            <a:schemeClr val="tx1"/>
          </a:fontRef>
        </p:style>
      </p:cxnSp>
      <p:sp>
        <p:nvSpPr>
          <p:cNvPr id="15368" name="TextBox 91"/>
          <p:cNvSpPr txBox="1">
            <a:spLocks noChangeArrowheads="1"/>
          </p:cNvSpPr>
          <p:nvPr/>
        </p:nvSpPr>
        <p:spPr bwMode="auto">
          <a:xfrm>
            <a:off x="838200" y="381000"/>
            <a:ext cx="31203900" cy="1015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ctr" eaLnBrk="1" hangingPunct="1"/>
            <a:r>
              <a:rPr lang="en-US" sz="6000" dirty="0">
                <a:solidFill>
                  <a:srgbClr val="501214"/>
                </a:solidFill>
                <a:latin typeface="Times" charset="0"/>
                <a:ea typeface="Times" charset="0"/>
                <a:cs typeface="Times" charset="0"/>
              </a:rPr>
              <a:t>Executive Function and Motor Competence in Children with Autism Spectrum Disorder</a:t>
            </a:r>
          </a:p>
        </p:txBody>
      </p:sp>
      <p:sp>
        <p:nvSpPr>
          <p:cNvPr id="15370" name="Rectangle 49"/>
          <p:cNvSpPr>
            <a:spLocks noChangeArrowheads="1"/>
          </p:cNvSpPr>
          <p:nvPr/>
        </p:nvSpPr>
        <p:spPr bwMode="auto">
          <a:xfrm>
            <a:off x="747206" y="3174304"/>
            <a:ext cx="7666014" cy="9529732"/>
          </a:xfrm>
          <a:prstGeom prst="rect">
            <a:avLst/>
          </a:prstGeom>
          <a:solidFill>
            <a:schemeClr val="bg1"/>
          </a:solidFill>
          <a:ln w="9525">
            <a:solidFill>
              <a:srgbClr val="000000"/>
            </a:solidFill>
            <a:miter lim="800000"/>
            <a:headEnd/>
            <a:tailEnd/>
          </a:ln>
          <a:extLst/>
        </p:spPr>
        <p:txBody>
          <a:bodyPr lIns="360000" tIns="360000" rIns="360000" bIns="360000"/>
          <a:lstStyle/>
          <a:p>
            <a:pPr>
              <a:spcBef>
                <a:spcPct val="50000"/>
              </a:spcBef>
            </a:pPr>
            <a:r>
              <a:rPr lang="en-GB" sz="3600" b="1" dirty="0">
                <a:solidFill>
                  <a:srgbClr val="501214"/>
                </a:solidFill>
                <a:latin typeface="Univers LT Std 75 Black" charset="0"/>
                <a:cs typeface="Univers LT Std 75 Black" charset="0"/>
              </a:rPr>
              <a:t>Introduction</a:t>
            </a:r>
            <a:endParaRPr lang="en-US" sz="2400" b="1" dirty="0">
              <a:latin typeface="Univers LT Std 75 Black" charset="0"/>
              <a:cs typeface="Univers LT Std 75 Black" charset="0"/>
            </a:endParaRPr>
          </a:p>
          <a:p>
            <a:r>
              <a:rPr lang="en-US" sz="2400" b="1" dirty="0">
                <a:latin typeface="Times" charset="0"/>
                <a:ea typeface="Times" charset="0"/>
                <a:cs typeface="Times" charset="0"/>
              </a:rPr>
              <a:t>Significance</a:t>
            </a:r>
            <a:r>
              <a:rPr lang="en-US" sz="2400" dirty="0">
                <a:latin typeface="Times" charset="0"/>
                <a:ea typeface="Times" charset="0"/>
                <a:cs typeface="Times" charset="0"/>
              </a:rPr>
              <a:t>: Children with autism spectrum disorder (ASD) of all ages have been shown to display considerable motor deficits in both fine and gross motor competence (Liu, 2013; Liu &amp; Breslin, 2013; Provost, </a:t>
            </a:r>
            <a:r>
              <a:rPr lang="en-US" sz="2400" dirty="0" err="1">
                <a:latin typeface="Times" charset="0"/>
                <a:ea typeface="Times" charset="0"/>
                <a:cs typeface="Times" charset="0"/>
              </a:rPr>
              <a:t>Heimeri</a:t>
            </a:r>
            <a:r>
              <a:rPr lang="en-US" sz="2400" dirty="0">
                <a:latin typeface="Times" charset="0"/>
                <a:ea typeface="Times" charset="0"/>
                <a:cs typeface="Times" charset="0"/>
              </a:rPr>
              <a:t>, &amp; Lopez, 2007; </a:t>
            </a:r>
            <a:r>
              <a:rPr lang="en-US" sz="2400" dirty="0" err="1">
                <a:latin typeface="Times" charset="0"/>
                <a:ea typeface="Times" charset="0"/>
                <a:cs typeface="Times" charset="0"/>
              </a:rPr>
              <a:t>Schurink</a:t>
            </a:r>
            <a:r>
              <a:rPr lang="en-US" sz="2400" dirty="0">
                <a:latin typeface="Times" charset="0"/>
                <a:ea typeface="Times" charset="0"/>
                <a:cs typeface="Times" charset="0"/>
              </a:rPr>
              <a:t> et al., 2012; </a:t>
            </a:r>
            <a:r>
              <a:rPr lang="en-US" sz="2400" dirty="0" err="1">
                <a:latin typeface="Times" charset="0"/>
                <a:ea typeface="Times" charset="0"/>
                <a:cs typeface="Times" charset="0"/>
              </a:rPr>
              <a:t>Whyatt</a:t>
            </a:r>
            <a:r>
              <a:rPr lang="en-US" sz="2400" dirty="0">
                <a:latin typeface="Times" charset="0"/>
                <a:ea typeface="Times" charset="0"/>
                <a:cs typeface="Times" charset="0"/>
              </a:rPr>
              <a:t> &amp; Craig, 2012). Researchers also suggest that children with ASD’s motor skill deficits may impact their cognitive and executive function skills such as planning ability and problem solving (</a:t>
            </a:r>
            <a:r>
              <a:rPr lang="en-US" sz="2400" dirty="0" err="1">
                <a:latin typeface="Times" charset="0"/>
                <a:ea typeface="Times" charset="0"/>
                <a:cs typeface="Times" charset="0"/>
              </a:rPr>
              <a:t>Schurink</a:t>
            </a:r>
            <a:r>
              <a:rPr lang="en-US" sz="2400" dirty="0">
                <a:latin typeface="Times" charset="0"/>
                <a:ea typeface="Times" charset="0"/>
                <a:cs typeface="Times" charset="0"/>
              </a:rPr>
              <a:t> et al., 2012). Poor motor function can potentially result in children with ASD spending school learning time focusing on small tasks such a holding a pencil versus listening to the teacher and in turn, affecting their executive and cognitive skills. Understanding the relationship between motor competence and executive function in children with ASD is important in order to find effective ways to improve their skills and school performance </a:t>
            </a:r>
          </a:p>
          <a:p>
            <a:endParaRPr lang="en-US" sz="2400" dirty="0">
              <a:latin typeface="Univers LT Std 75 Black" charset="0"/>
              <a:cs typeface="Univers LT Std 75 Black" charset="0"/>
            </a:endParaRPr>
          </a:p>
          <a:p>
            <a:r>
              <a:rPr lang="en-US" sz="2400" b="1" dirty="0">
                <a:latin typeface="Times" charset="0"/>
                <a:ea typeface="Times" charset="0"/>
                <a:cs typeface="Times" charset="0"/>
              </a:rPr>
              <a:t>Research Goals: </a:t>
            </a:r>
            <a:r>
              <a:rPr lang="en-US" sz="2400" dirty="0">
                <a:latin typeface="Times" charset="0"/>
                <a:ea typeface="Times" charset="0"/>
                <a:cs typeface="Times" charset="0"/>
              </a:rPr>
              <a:t>Investigate the relationship between executive function and motor competence of children with ASD to design interventions to help improve executive function would in turn have positive effects on socialization and physical activity. </a:t>
            </a:r>
          </a:p>
        </p:txBody>
      </p:sp>
      <p:sp>
        <p:nvSpPr>
          <p:cNvPr id="15371" name="Rectangle 50"/>
          <p:cNvSpPr>
            <a:spLocks noChangeArrowheads="1"/>
          </p:cNvSpPr>
          <p:nvPr/>
        </p:nvSpPr>
        <p:spPr bwMode="auto">
          <a:xfrm>
            <a:off x="8975642" y="3174304"/>
            <a:ext cx="7372350" cy="18034000"/>
          </a:xfrm>
          <a:prstGeom prst="rect">
            <a:avLst/>
          </a:prstGeom>
          <a:solidFill>
            <a:schemeClr val="bg1"/>
          </a:solidFill>
          <a:ln w="9525">
            <a:solidFill>
              <a:srgbClr val="000000"/>
            </a:solidFill>
            <a:miter lim="800000"/>
            <a:headEnd/>
            <a:tailEnd/>
          </a:ln>
          <a:extLst/>
        </p:spPr>
        <p:txBody>
          <a:bodyPr lIns="360000" tIns="360000" rIns="360000" bIns="360000"/>
          <a:lstStyle/>
          <a:p>
            <a:r>
              <a:rPr lang="en-US" sz="2600" b="1" dirty="0">
                <a:latin typeface="Times" charset="0"/>
                <a:ea typeface="Times" charset="0"/>
                <a:cs typeface="Times" charset="0"/>
              </a:rPr>
              <a:t>Instrumentation:</a:t>
            </a:r>
          </a:p>
          <a:p>
            <a:r>
              <a:rPr lang="en-US" sz="2600" dirty="0">
                <a:latin typeface="Times" charset="0"/>
                <a:ea typeface="Times" charset="0"/>
                <a:cs typeface="Times" charset="0"/>
              </a:rPr>
              <a:t>-Movement Assessment Battery for Children-2 (MABC-2)</a:t>
            </a:r>
          </a:p>
          <a:p>
            <a:r>
              <a:rPr lang="en-US" sz="2600" dirty="0">
                <a:latin typeface="Times" charset="0"/>
                <a:ea typeface="Times" charset="0"/>
                <a:cs typeface="Times" charset="0"/>
              </a:rPr>
              <a:t>-</a:t>
            </a:r>
            <a:r>
              <a:rPr lang="en-US" sz="2600" dirty="0" err="1">
                <a:latin typeface="Times" charset="0"/>
                <a:ea typeface="Times" charset="0"/>
                <a:cs typeface="Times" charset="0"/>
              </a:rPr>
              <a:t>Conners</a:t>
            </a:r>
            <a:r>
              <a:rPr lang="en-US" sz="2600" dirty="0">
                <a:latin typeface="Times" charset="0"/>
                <a:ea typeface="Times" charset="0"/>
                <a:cs typeface="Times" charset="0"/>
              </a:rPr>
              <a:t> Continuous Performance Test-3 (CPT-3)</a:t>
            </a:r>
          </a:p>
          <a:p>
            <a:endParaRPr lang="en-US" sz="2600" b="1" dirty="0">
              <a:latin typeface="Times" charset="0"/>
              <a:ea typeface="Times" charset="0"/>
              <a:cs typeface="Times" charset="0"/>
            </a:endParaRPr>
          </a:p>
          <a:p>
            <a:r>
              <a:rPr lang="en-US" sz="2600" b="1" dirty="0">
                <a:latin typeface="Times" charset="0"/>
                <a:ea typeface="Times" charset="0"/>
                <a:cs typeface="Times" charset="0"/>
              </a:rPr>
              <a:t>Procedures: </a:t>
            </a:r>
            <a:r>
              <a:rPr lang="en-US" sz="2600" dirty="0">
                <a:latin typeface="Times" charset="0"/>
                <a:ea typeface="Times" charset="0"/>
                <a:cs typeface="Times" charset="0"/>
              </a:rPr>
              <a:t>Children’s performance was assessed at a local elementary school. All assessments were performed by the primary investigator and trained research assistants in enclosed quiet classrooms in order to minimize distractions. During MABC-2 assessment, chronological age was used to determine the proper assessments according to the corresponding age band. Each child received verbal instructions and demonstrations prior to each motor skill task. For CPT-3 testing, each child was assessed in a quiet enclosed room with one research assistant to minimize distraction and excess noise. Children were given verbal instructions from the CPT-3 manual and visual demonstration as instructions were read.  Children were instructed to press a spacebar for every letter they see expect the letter “X”. A one-minute practice trial was given to ensure understanding of the instructions and after the child passed the practice trail, the test begins. The CPT-3 assessment takes 14 minutes to complete once the practice trail is passed and the official assessment begins </a:t>
            </a:r>
          </a:p>
          <a:p>
            <a:pPr>
              <a:spcBef>
                <a:spcPts val="0"/>
              </a:spcBef>
            </a:pPr>
            <a:endParaRPr lang="en-GB" sz="2600" b="1" dirty="0">
              <a:solidFill>
                <a:srgbClr val="501214"/>
              </a:solidFill>
              <a:latin typeface="Times" charset="0"/>
              <a:ea typeface="Times" charset="0"/>
              <a:cs typeface="Times" charset="0"/>
            </a:endParaRPr>
          </a:p>
          <a:p>
            <a:pPr>
              <a:spcBef>
                <a:spcPts val="0"/>
              </a:spcBef>
            </a:pPr>
            <a:r>
              <a:rPr lang="en-GB" sz="2600" b="1" dirty="0">
                <a:solidFill>
                  <a:srgbClr val="501214"/>
                </a:solidFill>
                <a:latin typeface="Times" charset="0"/>
                <a:ea typeface="Times" charset="0"/>
                <a:cs typeface="Times" charset="0"/>
              </a:rPr>
              <a:t>Statistical Analysis	</a:t>
            </a:r>
            <a:endParaRPr lang="en-US" sz="2600" b="1" dirty="0">
              <a:latin typeface="Times" charset="0"/>
              <a:ea typeface="Times" charset="0"/>
              <a:cs typeface="Times" charset="0"/>
            </a:endParaRPr>
          </a:p>
          <a:p>
            <a:pPr marL="381000" indent="-381000">
              <a:buFont typeface="Wingdings" panose="05000000000000000000" pitchFamily="2" charset="2"/>
              <a:buChar char="§"/>
            </a:pPr>
            <a:r>
              <a:rPr lang="en-US" sz="2600" dirty="0">
                <a:latin typeface="Times" charset="0"/>
                <a:ea typeface="Times" charset="0"/>
                <a:cs typeface="Times" charset="0"/>
              </a:rPr>
              <a:t>Raw scores of each MABC-2 subtest and the overall scores from combination of all eight tasks were converted into percentile scores. The CPT-3 T-scores were automatically generated by computer and were exported to an excel file. </a:t>
            </a:r>
          </a:p>
          <a:p>
            <a:pPr marL="381000" indent="-381000">
              <a:buFont typeface="Wingdings" panose="05000000000000000000" pitchFamily="2" charset="2"/>
              <a:buChar char="§"/>
            </a:pPr>
            <a:r>
              <a:rPr lang="en-US" sz="2600" dirty="0">
                <a:latin typeface="Times" charset="0"/>
                <a:ea typeface="Times" charset="0"/>
                <a:cs typeface="Times" charset="0"/>
              </a:rPr>
              <a:t>SPSS Statistical Software(SPSS) version 24, IMB was used for data analysis.</a:t>
            </a:r>
          </a:p>
          <a:p>
            <a:pPr marL="381000" indent="-381000">
              <a:buFont typeface="Wingdings" panose="05000000000000000000" pitchFamily="2" charset="2"/>
              <a:buChar char="§"/>
            </a:pPr>
            <a:r>
              <a:rPr lang="en-US" sz="2600" dirty="0">
                <a:latin typeface="Times" charset="0"/>
                <a:ea typeface="Times" charset="0"/>
                <a:cs typeface="Times" charset="0"/>
              </a:rPr>
              <a:t>Significance was set at </a:t>
            </a:r>
            <a:r>
              <a:rPr lang="en-US" sz="2600" i="1" dirty="0">
                <a:latin typeface="Times" charset="0"/>
                <a:ea typeface="Times" charset="0"/>
                <a:cs typeface="Times" charset="0"/>
              </a:rPr>
              <a:t>p</a:t>
            </a:r>
            <a:r>
              <a:rPr lang="en-US" sz="2600" dirty="0">
                <a:latin typeface="Times" charset="0"/>
                <a:ea typeface="Times" charset="0"/>
                <a:cs typeface="Times" charset="0"/>
              </a:rPr>
              <a:t> &lt; 0.05</a:t>
            </a:r>
          </a:p>
          <a:p>
            <a:pPr marL="381000" indent="-381000">
              <a:buFont typeface="Wingdings" panose="05000000000000000000" pitchFamily="2" charset="2"/>
              <a:buChar char="§"/>
            </a:pPr>
            <a:r>
              <a:rPr lang="en-US" sz="2600" dirty="0">
                <a:latin typeface="Times" charset="0"/>
                <a:ea typeface="Times" charset="0"/>
                <a:cs typeface="Times" charset="0"/>
              </a:rPr>
              <a:t>Pearson correlation was used to analyze the relationship between motor competence and executive function in children with ASD. </a:t>
            </a:r>
          </a:p>
        </p:txBody>
      </p:sp>
      <p:sp>
        <p:nvSpPr>
          <p:cNvPr id="52" name="Rectangle 51"/>
          <p:cNvSpPr>
            <a:spLocks noChangeArrowheads="1"/>
          </p:cNvSpPr>
          <p:nvPr/>
        </p:nvSpPr>
        <p:spPr bwMode="auto">
          <a:xfrm>
            <a:off x="16928329" y="3174304"/>
            <a:ext cx="7372350" cy="18034000"/>
          </a:xfrm>
          <a:prstGeom prst="rect">
            <a:avLst/>
          </a:prstGeom>
          <a:solidFill>
            <a:schemeClr val="bg1"/>
          </a:solidFill>
          <a:ln w="9525">
            <a:solidFill>
              <a:srgbClr val="000000"/>
            </a:solidFill>
            <a:miter lim="800000"/>
            <a:headEnd/>
            <a:tailEnd/>
          </a:ln>
          <a:extLst/>
        </p:spPr>
        <p:txBody>
          <a:bodyPr lIns="360000" tIns="360000" rIns="360000" bIns="360000"/>
          <a:lstStyle/>
          <a:p>
            <a:pPr marL="342900" indent="-342900">
              <a:buFont typeface="Wingdings" panose="05000000000000000000" pitchFamily="2" charset="2"/>
              <a:buChar char="§"/>
            </a:pPr>
            <a:endParaRPr lang="en-GB" sz="900" dirty="0">
              <a:latin typeface="Univers LT Std 75 Black" charset="0"/>
              <a:cs typeface="Univers LT Std 75 Black" charset="0"/>
            </a:endParaRPr>
          </a:p>
          <a:p>
            <a:r>
              <a:rPr lang="en-GB" sz="3600" b="1" dirty="0">
                <a:solidFill>
                  <a:srgbClr val="501214"/>
                </a:solidFill>
                <a:latin typeface="Univers LT Std 75 Black" charset="0"/>
                <a:cs typeface="Univers LT Std 75 Black" charset="0"/>
              </a:rPr>
              <a:t>Results</a:t>
            </a:r>
            <a:endParaRPr lang="en-GB" sz="1000" dirty="0">
              <a:solidFill>
                <a:srgbClr val="501214"/>
              </a:solidFill>
              <a:latin typeface="Univers LT Std 75 Black" charset="0"/>
              <a:cs typeface="Univers LT Std 75 Black" charset="0"/>
            </a:endParaRPr>
          </a:p>
          <a:p>
            <a:r>
              <a:rPr lang="en-GB" sz="2600" b="1" dirty="0">
                <a:latin typeface="Univers LT Std 75 Black" charset="0"/>
                <a:cs typeface="Univers LT Std 75 Black" charset="0"/>
              </a:rPr>
              <a:t>Motor Competence</a:t>
            </a:r>
          </a:p>
          <a:p>
            <a:endParaRPr lang="en-GB" sz="2600" u="sng" dirty="0">
              <a:latin typeface="Univers LT Std 75 Black" charset="0"/>
              <a:cs typeface="Univers LT Std 75 Black" charset="0"/>
            </a:endParaRPr>
          </a:p>
          <a:p>
            <a:r>
              <a:rPr lang="en-US" sz="2600" i="1" dirty="0"/>
              <a:t> </a:t>
            </a:r>
          </a:p>
          <a:p>
            <a:endParaRPr lang="en-US" sz="2600" i="1" dirty="0">
              <a:latin typeface="Times" charset="0"/>
              <a:ea typeface="Times" charset="0"/>
              <a:cs typeface="Times" charset="0"/>
            </a:endParaRPr>
          </a:p>
          <a:p>
            <a:endParaRPr lang="en-US" sz="2600" i="1" dirty="0">
              <a:latin typeface="Times" charset="0"/>
              <a:ea typeface="Times" charset="0"/>
              <a:cs typeface="Times" charset="0"/>
            </a:endParaRPr>
          </a:p>
          <a:p>
            <a:endParaRPr lang="en-US" sz="2600" i="1" dirty="0">
              <a:latin typeface="Times" charset="0"/>
              <a:ea typeface="Times" charset="0"/>
              <a:cs typeface="Times" charset="0"/>
            </a:endParaRPr>
          </a:p>
          <a:p>
            <a:endParaRPr lang="en-US" sz="2600" i="1" dirty="0">
              <a:latin typeface="Times" charset="0"/>
              <a:ea typeface="Times" charset="0"/>
              <a:cs typeface="Times" charset="0"/>
            </a:endParaRPr>
          </a:p>
          <a:p>
            <a:endParaRPr lang="en-US" sz="2600" i="1" dirty="0">
              <a:latin typeface="Times" charset="0"/>
              <a:ea typeface="Times" charset="0"/>
              <a:cs typeface="Times" charset="0"/>
            </a:endParaRPr>
          </a:p>
          <a:p>
            <a:endParaRPr lang="en-US" sz="2600" i="1" dirty="0">
              <a:latin typeface="Times" charset="0"/>
              <a:ea typeface="Times" charset="0"/>
              <a:cs typeface="Times" charset="0"/>
            </a:endParaRPr>
          </a:p>
          <a:p>
            <a:endParaRPr lang="en-US" sz="2600" i="1" dirty="0">
              <a:latin typeface="Times" charset="0"/>
              <a:ea typeface="Times" charset="0"/>
              <a:cs typeface="Times" charset="0"/>
            </a:endParaRPr>
          </a:p>
          <a:p>
            <a:endParaRPr lang="en-US" sz="2600" i="1" dirty="0">
              <a:latin typeface="Times" charset="0"/>
              <a:ea typeface="Times" charset="0"/>
              <a:cs typeface="Times" charset="0"/>
            </a:endParaRPr>
          </a:p>
          <a:p>
            <a:r>
              <a:rPr lang="en-US" sz="2400" i="1" dirty="0">
                <a:latin typeface="Times" charset="0"/>
                <a:ea typeface="Times" charset="0"/>
                <a:cs typeface="Times" charset="0"/>
              </a:rPr>
              <a:t>Figure 1. Mean MABC-2 subtest and total percentile scores for children with ASD and population norms</a:t>
            </a:r>
          </a:p>
          <a:p>
            <a:r>
              <a:rPr lang="en-US" sz="2400" dirty="0">
                <a:latin typeface="Times" charset="0"/>
                <a:cs typeface="Univers LT Std 75 Black" charset="0"/>
              </a:rPr>
              <a:t>Children with ASD were significantly delayed in manual dexterity, aiming and catching, and total percentile compared to norm populations.</a:t>
            </a:r>
            <a:endParaRPr lang="en-US" sz="2400" u="sng" dirty="0">
              <a:latin typeface="Univers LT Std 75 Black" charset="0"/>
              <a:cs typeface="Univers LT Std 75 Black" charset="0"/>
            </a:endParaRPr>
          </a:p>
          <a:p>
            <a:endParaRPr lang="en-US" sz="900" b="1" u="sng" dirty="0">
              <a:latin typeface="Univers LT Std 75 Black" charset="0"/>
              <a:cs typeface="Univers LT Std 75 Black" charset="0"/>
            </a:endParaRPr>
          </a:p>
          <a:p>
            <a:r>
              <a:rPr lang="en-US" sz="2600" b="1" dirty="0">
                <a:latin typeface="Univers LT Std 75 Black" charset="0"/>
                <a:cs typeface="Univers LT Std 75 Black" charset="0"/>
              </a:rPr>
              <a:t>Executive Function</a:t>
            </a:r>
          </a:p>
          <a:p>
            <a:endParaRPr lang="en-US" sz="2600" u="sng" dirty="0">
              <a:latin typeface="Univers LT Std 75 Black" charset="0"/>
              <a:cs typeface="Univers LT Std 75 Black" charset="0"/>
            </a:endParaRPr>
          </a:p>
          <a:p>
            <a:endParaRPr lang="en-US" sz="2400" i="1" dirty="0">
              <a:latin typeface="Times" charset="0"/>
              <a:ea typeface="Times" charset="0"/>
              <a:cs typeface="Times" charset="0"/>
            </a:endParaRPr>
          </a:p>
          <a:p>
            <a:endParaRPr lang="en-US" sz="2400" i="1" dirty="0">
              <a:latin typeface="Times" charset="0"/>
              <a:ea typeface="Times" charset="0"/>
              <a:cs typeface="Times" charset="0"/>
            </a:endParaRPr>
          </a:p>
          <a:p>
            <a:endParaRPr lang="en-US" sz="2400" i="1" dirty="0">
              <a:latin typeface="Times" charset="0"/>
              <a:ea typeface="Times" charset="0"/>
              <a:cs typeface="Times" charset="0"/>
            </a:endParaRPr>
          </a:p>
          <a:p>
            <a:endParaRPr lang="en-US" sz="2400" i="1" dirty="0">
              <a:latin typeface="Times" charset="0"/>
              <a:ea typeface="Times" charset="0"/>
              <a:cs typeface="Times" charset="0"/>
            </a:endParaRPr>
          </a:p>
          <a:p>
            <a:endParaRPr lang="en-US" sz="2400" i="1" dirty="0">
              <a:latin typeface="Times" charset="0"/>
              <a:ea typeface="Times" charset="0"/>
              <a:cs typeface="Times" charset="0"/>
            </a:endParaRPr>
          </a:p>
          <a:p>
            <a:endParaRPr lang="en-US" sz="2400" i="1" dirty="0">
              <a:latin typeface="Times" charset="0"/>
              <a:ea typeface="Times" charset="0"/>
              <a:cs typeface="Times" charset="0"/>
            </a:endParaRPr>
          </a:p>
          <a:p>
            <a:endParaRPr lang="en-US" sz="2400" i="1" dirty="0">
              <a:latin typeface="Times" charset="0"/>
              <a:ea typeface="Times" charset="0"/>
              <a:cs typeface="Times" charset="0"/>
            </a:endParaRPr>
          </a:p>
          <a:p>
            <a:endParaRPr lang="en-US" sz="2400" i="1" dirty="0">
              <a:latin typeface="Times" charset="0"/>
              <a:ea typeface="Times" charset="0"/>
              <a:cs typeface="Times" charset="0"/>
            </a:endParaRPr>
          </a:p>
          <a:p>
            <a:endParaRPr lang="en-US" sz="2400" i="1" dirty="0">
              <a:latin typeface="Times" charset="0"/>
              <a:ea typeface="Times" charset="0"/>
              <a:cs typeface="Times" charset="0"/>
            </a:endParaRPr>
          </a:p>
          <a:p>
            <a:endParaRPr lang="en-US" sz="2400" i="1" dirty="0">
              <a:latin typeface="Times" charset="0"/>
              <a:ea typeface="Times" charset="0"/>
              <a:cs typeface="Times" charset="0"/>
            </a:endParaRPr>
          </a:p>
          <a:p>
            <a:endParaRPr lang="en-US" sz="2400" i="1" dirty="0">
              <a:latin typeface="Times" charset="0"/>
              <a:ea typeface="Times" charset="0"/>
              <a:cs typeface="Times" charset="0"/>
            </a:endParaRPr>
          </a:p>
          <a:p>
            <a:r>
              <a:rPr lang="en-US" sz="2400" i="1" dirty="0">
                <a:latin typeface="Times" charset="0"/>
                <a:ea typeface="Times" charset="0"/>
                <a:cs typeface="Times" charset="0"/>
              </a:rPr>
              <a:t>Figure 2. CPT-3 T-scores of detectability, omission, commission, and variability for children with ASD compared to norm populations. </a:t>
            </a:r>
          </a:p>
          <a:p>
            <a:r>
              <a:rPr lang="en-US" sz="2400" dirty="0">
                <a:latin typeface="Times" charset="0"/>
                <a:ea typeface="Times" charset="0"/>
                <a:cs typeface="Times" charset="0"/>
              </a:rPr>
              <a:t>Children with ASD performed below average in detectability, omission and variability. </a:t>
            </a:r>
          </a:p>
          <a:p>
            <a:endParaRPr lang="en-US" sz="900" u="sng" dirty="0">
              <a:latin typeface="Times" charset="0"/>
              <a:ea typeface="Times" charset="0"/>
              <a:cs typeface="Times" charset="0"/>
            </a:endParaRPr>
          </a:p>
          <a:p>
            <a:r>
              <a:rPr lang="en-US" sz="2600" b="1" dirty="0">
                <a:latin typeface="Times" charset="0"/>
                <a:ea typeface="Times" charset="0"/>
                <a:cs typeface="Times" charset="0"/>
              </a:rPr>
              <a:t>Pearson Correlation</a:t>
            </a:r>
            <a:endParaRPr lang="en-US" sz="2400" b="1" dirty="0">
              <a:latin typeface="Times" charset="0"/>
              <a:ea typeface="Times" charset="0"/>
              <a:cs typeface="Times" charset="0"/>
            </a:endParaRPr>
          </a:p>
          <a:p>
            <a:pPr algn="ctr">
              <a:defRPr/>
            </a:pPr>
            <a:endParaRPr lang="en-US" sz="2400" b="1" dirty="0">
              <a:latin typeface="Univers LT Std 75 Black"/>
            </a:endParaRPr>
          </a:p>
          <a:p>
            <a:pPr algn="ctr">
              <a:defRPr/>
            </a:pPr>
            <a:endParaRPr lang="en-US" sz="2400" b="1" dirty="0">
              <a:latin typeface="Univers LT Std 75 Black"/>
            </a:endParaRPr>
          </a:p>
          <a:p>
            <a:pPr algn="ctr">
              <a:defRPr/>
            </a:pPr>
            <a:endParaRPr lang="en-US" sz="2400" b="1" dirty="0">
              <a:latin typeface="Univers LT Std 75 Black"/>
            </a:endParaRPr>
          </a:p>
          <a:p>
            <a:pPr algn="ctr">
              <a:defRPr/>
            </a:pPr>
            <a:endParaRPr lang="en-US" sz="2400" b="1" dirty="0">
              <a:latin typeface="Univers LT Std 75 Black"/>
            </a:endParaRPr>
          </a:p>
          <a:p>
            <a:pPr marL="342900" indent="-342900">
              <a:buFont typeface="Arial" charset="0"/>
              <a:buChar char="•"/>
              <a:defRPr/>
            </a:pPr>
            <a:endParaRPr lang="en-US" sz="1800" b="1" dirty="0">
              <a:latin typeface="Univers LT Std 75 Black"/>
            </a:endParaRPr>
          </a:p>
          <a:p>
            <a:pPr algn="ctr">
              <a:defRPr/>
            </a:pPr>
            <a:endParaRPr lang="en-US" sz="2400" b="1" dirty="0">
              <a:latin typeface="Univers LT Std 75 Black"/>
            </a:endParaRPr>
          </a:p>
          <a:p>
            <a:pPr>
              <a:defRPr/>
            </a:pPr>
            <a:r>
              <a:rPr lang="en-US" sz="2400" dirty="0">
                <a:latin typeface="Times New Roman" panose="02020603050405020304" pitchFamily="18" charset="0"/>
                <a:cs typeface="Times New Roman" panose="02020603050405020304" pitchFamily="18" charset="0"/>
              </a:rPr>
              <a:t>Results suggested a significant correlation between executive function and motor competence in children with ASD. </a:t>
            </a:r>
            <a:endParaRPr lang="en-US" sz="2400" b="1" dirty="0">
              <a:latin typeface="Univers LT Std 75 Black"/>
            </a:endParaRPr>
          </a:p>
          <a:p>
            <a:pPr algn="ctr">
              <a:defRPr/>
            </a:pPr>
            <a:endParaRPr lang="en-US" sz="2400" b="1" dirty="0">
              <a:latin typeface="Univers LT Std 75 Black"/>
            </a:endParaRPr>
          </a:p>
          <a:p>
            <a:pPr algn="ctr">
              <a:defRPr/>
            </a:pPr>
            <a:endParaRPr lang="en-US" sz="2400" b="1" dirty="0">
              <a:latin typeface="Univers LT Std 75 Black"/>
            </a:endParaRPr>
          </a:p>
          <a:p>
            <a:pPr algn="ctr">
              <a:defRPr/>
            </a:pPr>
            <a:endParaRPr lang="en-US" sz="2400" b="1" dirty="0">
              <a:latin typeface="Univers LT Std 75 Black"/>
            </a:endParaRPr>
          </a:p>
          <a:p>
            <a:pPr algn="ctr">
              <a:defRPr/>
            </a:pPr>
            <a:endParaRPr lang="en-US" sz="2400" b="1" dirty="0">
              <a:latin typeface="Univers LT Std 75 Black"/>
            </a:endParaRPr>
          </a:p>
          <a:p>
            <a:pPr algn="ctr">
              <a:defRPr/>
            </a:pPr>
            <a:endParaRPr lang="en-US" sz="2400" b="1" dirty="0">
              <a:latin typeface="Univers LT Std 75 Black"/>
            </a:endParaRPr>
          </a:p>
          <a:p>
            <a:pPr algn="ctr">
              <a:defRPr/>
            </a:pPr>
            <a:endParaRPr lang="en-US" sz="2400" b="1" dirty="0">
              <a:latin typeface="Univers LT Std 75 Black"/>
            </a:endParaRPr>
          </a:p>
          <a:p>
            <a:pPr algn="ctr">
              <a:defRPr/>
            </a:pPr>
            <a:endParaRPr lang="en-US" sz="2400" b="1" dirty="0">
              <a:latin typeface="Univers LT Std 75 Black"/>
            </a:endParaRPr>
          </a:p>
          <a:p>
            <a:pPr algn="ctr">
              <a:defRPr/>
            </a:pPr>
            <a:endParaRPr lang="en-US" sz="2400" b="1" dirty="0">
              <a:latin typeface="Univers LT Std 75 Black"/>
            </a:endParaRPr>
          </a:p>
          <a:p>
            <a:pPr>
              <a:defRPr/>
            </a:pPr>
            <a:endParaRPr lang="en-US" sz="2400" b="1" dirty="0">
              <a:latin typeface="Univers LT Std 75 Black"/>
            </a:endParaRPr>
          </a:p>
          <a:p>
            <a:pPr>
              <a:defRPr/>
            </a:pPr>
            <a:endParaRPr lang="en-US" sz="2400" b="1" dirty="0">
              <a:latin typeface="Univers LT Std 75 Black"/>
            </a:endParaRPr>
          </a:p>
          <a:p>
            <a:pPr>
              <a:defRPr/>
            </a:pPr>
            <a:endParaRPr lang="en-US" sz="2400" b="1" dirty="0">
              <a:latin typeface="Univers LT Std 75 Black"/>
            </a:endParaRPr>
          </a:p>
          <a:p>
            <a:pPr>
              <a:defRPr/>
            </a:pPr>
            <a:endParaRPr lang="en-US" sz="2400" b="1" dirty="0">
              <a:latin typeface="Univers LT Std 75 Black"/>
            </a:endParaRPr>
          </a:p>
          <a:p>
            <a:pPr>
              <a:defRPr/>
            </a:pPr>
            <a:endParaRPr lang="en-US" sz="2400" b="1" dirty="0">
              <a:latin typeface="Univers LT Std 75 Black"/>
            </a:endParaRPr>
          </a:p>
          <a:p>
            <a:pPr>
              <a:defRPr/>
            </a:pPr>
            <a:endParaRPr lang="en-US" sz="2400" b="1" dirty="0">
              <a:latin typeface="Univers LT Std 75 Black"/>
            </a:endParaRPr>
          </a:p>
          <a:p>
            <a:pPr>
              <a:defRPr/>
            </a:pPr>
            <a:endParaRPr lang="en-US" sz="2400" b="1" dirty="0">
              <a:latin typeface="Univers LT Std 75 Black"/>
            </a:endParaRPr>
          </a:p>
          <a:p>
            <a:pPr>
              <a:defRPr/>
            </a:pPr>
            <a:endParaRPr lang="en-US" sz="2400" dirty="0">
              <a:latin typeface="Univers LT Std 75 Black"/>
            </a:endParaRPr>
          </a:p>
          <a:p>
            <a:pPr>
              <a:defRPr/>
            </a:pPr>
            <a:endParaRPr lang="en-US" sz="2400" dirty="0">
              <a:latin typeface="Univers LT Std 75 Black"/>
            </a:endParaRPr>
          </a:p>
          <a:p>
            <a:pPr>
              <a:defRPr/>
            </a:pPr>
            <a:endParaRPr lang="en-US" sz="2400" dirty="0">
              <a:latin typeface="Univers LT Std 75 Black"/>
            </a:endParaRPr>
          </a:p>
          <a:p>
            <a:pPr>
              <a:defRPr/>
            </a:pPr>
            <a:endParaRPr lang="en-US" sz="2400" dirty="0">
              <a:latin typeface="Univers LT Std 75 Black"/>
            </a:endParaRPr>
          </a:p>
          <a:p>
            <a:pPr>
              <a:defRPr/>
            </a:pPr>
            <a:endParaRPr lang="en-US" sz="2400" dirty="0">
              <a:latin typeface="Univers LT Std 75 Black"/>
            </a:endParaRPr>
          </a:p>
          <a:p>
            <a:pPr>
              <a:defRPr/>
            </a:pPr>
            <a:endParaRPr lang="en-US" sz="2400" dirty="0">
              <a:latin typeface="Univers LT Std 75 Black"/>
            </a:endParaRPr>
          </a:p>
          <a:p>
            <a:pPr>
              <a:defRPr/>
            </a:pPr>
            <a:endParaRPr lang="en-US" sz="2400" dirty="0">
              <a:latin typeface="Univers LT Std 75 Black"/>
            </a:endParaRPr>
          </a:p>
          <a:p>
            <a:pPr>
              <a:defRPr/>
            </a:pPr>
            <a:endParaRPr lang="en-US" sz="2400" dirty="0">
              <a:latin typeface="Univers LT Std 75 Black"/>
            </a:endParaRPr>
          </a:p>
          <a:p>
            <a:pPr>
              <a:defRPr/>
            </a:pPr>
            <a:endParaRPr lang="en-US" sz="2800" dirty="0">
              <a:latin typeface="Univers LT Std 55"/>
              <a:cs typeface="Univers LT Std 55"/>
            </a:endParaRPr>
          </a:p>
        </p:txBody>
      </p:sp>
      <p:sp>
        <p:nvSpPr>
          <p:cNvPr id="15381" name="Rectangle 35"/>
          <p:cNvSpPr>
            <a:spLocks noChangeArrowheads="1"/>
          </p:cNvSpPr>
          <p:nvPr/>
        </p:nvSpPr>
        <p:spPr bwMode="auto">
          <a:xfrm>
            <a:off x="24815981" y="11964398"/>
            <a:ext cx="7372350" cy="4266202"/>
          </a:xfrm>
          <a:prstGeom prst="rect">
            <a:avLst/>
          </a:prstGeom>
          <a:solidFill>
            <a:schemeClr val="bg1"/>
          </a:solidFill>
          <a:ln w="9525">
            <a:solidFill>
              <a:srgbClr val="000000"/>
            </a:solidFill>
            <a:miter lim="800000"/>
            <a:headEnd/>
            <a:tailEnd/>
          </a:ln>
          <a:extLst/>
        </p:spPr>
        <p:txBody>
          <a:bodyPr lIns="360000" tIns="360000" rIns="360000" bIns="360000"/>
          <a:lstStyle/>
          <a:p>
            <a:pPr>
              <a:spcBef>
                <a:spcPct val="50000"/>
              </a:spcBef>
            </a:pPr>
            <a:r>
              <a:rPr lang="en-GB" sz="3600" b="1" dirty="0">
                <a:solidFill>
                  <a:srgbClr val="501214"/>
                </a:solidFill>
                <a:latin typeface="Univers LT Std 75 Black" charset="0"/>
                <a:cs typeface="Univers LT Std 75 Black" charset="0"/>
              </a:rPr>
              <a:t>Conclusion</a:t>
            </a:r>
            <a:endParaRPr lang="en-US" sz="900" dirty="0">
              <a:latin typeface="Univers LT Std 55" charset="0"/>
              <a:cs typeface="Univers LT Std 55" charset="0"/>
            </a:endParaRPr>
          </a:p>
          <a:p>
            <a:r>
              <a:rPr lang="en-US" sz="2400" dirty="0">
                <a:latin typeface="Times" charset="0"/>
                <a:ea typeface="Times" charset="0"/>
                <a:cs typeface="Times" charset="0"/>
              </a:rPr>
              <a:t>This study showed a relationship between executive function and motor competence suggesting a deficit in one domain would lead to a deficit in the other. However, these deficits can be combated with interventions geared toward improving either domain. Limited research on this relationship exists but future research should look into future interventions to improve both executive function and motor competence in children with ASD. </a:t>
            </a:r>
          </a:p>
        </p:txBody>
      </p:sp>
      <p:sp>
        <p:nvSpPr>
          <p:cNvPr id="15382" name="Rectangle 34"/>
          <p:cNvSpPr>
            <a:spLocks noChangeArrowheads="1"/>
          </p:cNvSpPr>
          <p:nvPr/>
        </p:nvSpPr>
        <p:spPr bwMode="auto">
          <a:xfrm>
            <a:off x="24803100" y="16459200"/>
            <a:ext cx="7443273" cy="4711893"/>
          </a:xfrm>
          <a:prstGeom prst="rect">
            <a:avLst/>
          </a:prstGeom>
          <a:solidFill>
            <a:schemeClr val="bg1"/>
          </a:solidFill>
          <a:ln w="9525">
            <a:solidFill>
              <a:srgbClr val="000000"/>
            </a:solidFill>
            <a:miter lim="800000"/>
            <a:headEnd/>
            <a:tailEnd/>
          </a:ln>
          <a:extLst/>
        </p:spPr>
        <p:txBody>
          <a:bodyPr lIns="360000" tIns="360000" rIns="360000" bIns="360000"/>
          <a:lstStyle/>
          <a:p>
            <a:pPr>
              <a:spcBef>
                <a:spcPct val="50000"/>
              </a:spcBef>
            </a:pPr>
            <a:r>
              <a:rPr lang="en-GB" sz="3600" b="1" dirty="0">
                <a:solidFill>
                  <a:srgbClr val="501214"/>
                </a:solidFill>
                <a:latin typeface="Univers LT Std 75 Black" charset="0"/>
                <a:cs typeface="Univers LT Std 75 Black" charset="0"/>
              </a:rPr>
              <a:t>References</a:t>
            </a:r>
          </a:p>
          <a:p>
            <a:pPr marL="457200" indent="-457200"/>
            <a:r>
              <a:rPr lang="en-US" sz="1600" dirty="0"/>
              <a:t>Liu, T. (2013). Sensory processing and motor skill performance in elementary school children with autism spectrum disorder. </a:t>
            </a:r>
            <a:r>
              <a:rPr lang="en-US" sz="1600" i="1" dirty="0"/>
              <a:t>Perceptual &amp; Motor Skills,116</a:t>
            </a:r>
            <a:r>
              <a:rPr lang="en-US" sz="1600" dirty="0"/>
              <a:t>, 1,197-209.</a:t>
            </a:r>
          </a:p>
          <a:p>
            <a:pPr marL="457200" indent="-457200"/>
            <a:r>
              <a:rPr lang="en-US" sz="1600" dirty="0"/>
              <a:t>Liu, T. &amp; </a:t>
            </a:r>
            <a:r>
              <a:rPr lang="en-US" sz="1600" dirty="0" err="1"/>
              <a:t>Breslin</a:t>
            </a:r>
            <a:r>
              <a:rPr lang="en-US" sz="1600" dirty="0"/>
              <a:t>, C. M. (2007). Fine and gross motor performance of the MABC-2 by children with autism </a:t>
            </a:r>
            <a:r>
              <a:rPr lang="en-US" sz="1600" dirty="0" err="1"/>
              <a:t>specrum</a:t>
            </a:r>
            <a:r>
              <a:rPr lang="en-US" sz="1600" dirty="0"/>
              <a:t> disorder and typically developing children. </a:t>
            </a:r>
            <a:r>
              <a:rPr lang="en-US" sz="1600" i="1" dirty="0"/>
              <a:t>Research in Autism Spectrum Disorder, 7</a:t>
            </a:r>
            <a:r>
              <a:rPr lang="en-US" sz="1600" dirty="0"/>
              <a:t>,1244-1249. doi:10.1016/j.rasd.2013.07.002</a:t>
            </a:r>
          </a:p>
          <a:p>
            <a:pPr marL="457200" indent="-457200">
              <a:spcBef>
                <a:spcPts val="0"/>
              </a:spcBef>
            </a:pPr>
            <a:r>
              <a:rPr lang="en-US" sz="1600" dirty="0"/>
              <a:t>Provost, B., </a:t>
            </a:r>
            <a:r>
              <a:rPr lang="en-US" sz="1600" dirty="0" err="1"/>
              <a:t>Heimeri</a:t>
            </a:r>
            <a:r>
              <a:rPr lang="en-US" sz="1600" dirty="0"/>
              <a:t>, S., &amp; Lopez, B. (2007). Levels of gross and fine motor development in young children with autism spectrum disorder. </a:t>
            </a:r>
            <a:r>
              <a:rPr lang="en-US" sz="1600" i="1" dirty="0"/>
              <a:t>Physical and Occupational Therapy in Pediatrics</a:t>
            </a:r>
            <a:r>
              <a:rPr lang="en-US" sz="1600" dirty="0"/>
              <a:t>, </a:t>
            </a:r>
            <a:r>
              <a:rPr lang="en-US" sz="1600" i="1" dirty="0"/>
              <a:t>27</a:t>
            </a:r>
            <a:r>
              <a:rPr lang="en-US" sz="1600" dirty="0"/>
              <a:t>(3),21-36.</a:t>
            </a:r>
          </a:p>
          <a:p>
            <a:pPr marL="457200" indent="-457200">
              <a:spcBef>
                <a:spcPts val="0"/>
              </a:spcBef>
            </a:pPr>
            <a:r>
              <a:rPr lang="en-US" sz="1600" dirty="0" err="1"/>
              <a:t>Schurink</a:t>
            </a:r>
            <a:r>
              <a:rPr lang="en-US" sz="1600" dirty="0"/>
              <a:t>, J., Hartman, E., </a:t>
            </a:r>
            <a:r>
              <a:rPr lang="en-US" sz="1600" dirty="0" err="1"/>
              <a:t>Scherder</a:t>
            </a:r>
            <a:r>
              <a:rPr lang="en-US" sz="1600" dirty="0"/>
              <a:t>, E., </a:t>
            </a:r>
            <a:r>
              <a:rPr lang="en-US" sz="1600" dirty="0" err="1"/>
              <a:t>Houwen</a:t>
            </a:r>
            <a:r>
              <a:rPr lang="en-US" sz="1600" dirty="0"/>
              <a:t>, S., &amp; </a:t>
            </a:r>
            <a:r>
              <a:rPr lang="en-US" sz="1600" dirty="0" err="1"/>
              <a:t>Visscher</a:t>
            </a:r>
            <a:r>
              <a:rPr lang="en-US" sz="1600" dirty="0"/>
              <a:t>, C. (2012). Relationship between motor and executive functioning in school-age children with pervasive developmental disorder not otherwise specified. </a:t>
            </a:r>
            <a:r>
              <a:rPr lang="en-US" sz="1600" i="1" dirty="0"/>
              <a:t>Research in Autism Spectrum Disorders</a:t>
            </a:r>
            <a:r>
              <a:rPr lang="en-US" sz="1600" dirty="0"/>
              <a:t>, </a:t>
            </a:r>
            <a:r>
              <a:rPr lang="en-US" sz="1600" i="1" dirty="0"/>
              <a:t>6</a:t>
            </a:r>
            <a:r>
              <a:rPr lang="en-US" sz="1600" dirty="0"/>
              <a:t>, 726-732. doi:10.1016/j.rasd.2011.10.013</a:t>
            </a:r>
          </a:p>
          <a:p>
            <a:pPr indent="-457200">
              <a:spcBef>
                <a:spcPts val="0"/>
              </a:spcBef>
            </a:pPr>
            <a:endParaRPr lang="en-GB" sz="1400" b="1" dirty="0">
              <a:solidFill>
                <a:srgbClr val="501214"/>
              </a:solidFill>
              <a:latin typeface="Univers LT Std 75 Black" charset="0"/>
              <a:cs typeface="Univers LT Std 75 Black" charset="0"/>
            </a:endParaRPr>
          </a:p>
        </p:txBody>
      </p:sp>
      <p:sp>
        <p:nvSpPr>
          <p:cNvPr id="15383" name="Rectangle 52"/>
          <p:cNvSpPr>
            <a:spLocks noChangeArrowheads="1"/>
          </p:cNvSpPr>
          <p:nvPr/>
        </p:nvSpPr>
        <p:spPr bwMode="auto">
          <a:xfrm>
            <a:off x="24803100" y="3174303"/>
            <a:ext cx="7372350" cy="8560497"/>
          </a:xfrm>
          <a:prstGeom prst="rect">
            <a:avLst/>
          </a:prstGeom>
          <a:solidFill>
            <a:schemeClr val="bg1"/>
          </a:solidFill>
          <a:ln w="9525">
            <a:solidFill>
              <a:srgbClr val="000000"/>
            </a:solidFill>
            <a:miter lim="800000"/>
            <a:headEnd/>
            <a:tailEnd/>
          </a:ln>
          <a:extLst/>
        </p:spPr>
        <p:txBody>
          <a:bodyPr lIns="360000" tIns="360000" rIns="360000" bIns="360000"/>
          <a:lstStyle/>
          <a:p>
            <a:pPr>
              <a:spcBef>
                <a:spcPct val="50000"/>
              </a:spcBef>
            </a:pPr>
            <a:r>
              <a:rPr lang="en-US" sz="3600" b="1" dirty="0">
                <a:solidFill>
                  <a:srgbClr val="501215"/>
                </a:solidFill>
                <a:latin typeface="Univers LT Std 75 Black" charset="0"/>
                <a:cs typeface="Univers LT Std 75 Black" charset="0"/>
              </a:rPr>
              <a:t>Discussion</a:t>
            </a:r>
          </a:p>
          <a:p>
            <a:r>
              <a:rPr lang="en-US" sz="2400" dirty="0">
                <a:latin typeface="Times" charset="0"/>
                <a:ea typeface="Times" charset="0"/>
                <a:cs typeface="Times" charset="0"/>
              </a:rPr>
              <a:t>In addition to supporting some of the previous literature on the individual topics of motor competence and executive function in children with ASD, this study adds important information regarding a relationship between the two. These findings add more comprehensive explanations and information on motor competence and executive function in children with ASD. Our findings show these two pieces are connected and this is valuable in helping fill the gaps in the literature and have implications for practitioners and educators when they design future intervention, training, and treatment programs for children with ASD. </a:t>
            </a:r>
          </a:p>
          <a:p>
            <a:r>
              <a:rPr lang="en-US" sz="2400" dirty="0">
                <a:latin typeface="Times" charset="0"/>
                <a:ea typeface="Times" charset="0"/>
                <a:cs typeface="Times" charset="0"/>
              </a:rPr>
              <a:t>Limitations include that this study may not be completely representative of all children with ASD. This is partly due to many lower functioning children with ASD could not complete the required motor and executive function tests or had invalid scores on executive function tests. </a:t>
            </a:r>
            <a:endParaRPr lang="en-US" sz="2400" b="1" dirty="0">
              <a:solidFill>
                <a:srgbClr val="052754"/>
              </a:solidFill>
              <a:latin typeface="Times" charset="0"/>
              <a:ea typeface="Times" charset="0"/>
              <a:cs typeface="Times" charset="0"/>
            </a:endParaRPr>
          </a:p>
        </p:txBody>
      </p:sp>
      <p:sp>
        <p:nvSpPr>
          <p:cNvPr id="15385" name="Rectangle 33"/>
          <p:cNvSpPr>
            <a:spLocks noChangeArrowheads="1"/>
          </p:cNvSpPr>
          <p:nvPr/>
        </p:nvSpPr>
        <p:spPr bwMode="auto">
          <a:xfrm>
            <a:off x="747121" y="16041612"/>
            <a:ext cx="3976426" cy="5166691"/>
          </a:xfrm>
          <a:prstGeom prst="rect">
            <a:avLst/>
          </a:prstGeom>
          <a:solidFill>
            <a:schemeClr val="bg1"/>
          </a:solidFill>
          <a:ln w="9525">
            <a:solidFill>
              <a:srgbClr val="000000"/>
            </a:solidFill>
            <a:miter lim="800000"/>
            <a:headEnd/>
            <a:tailEnd/>
          </a:ln>
          <a:extLst/>
        </p:spPr>
        <p:txBody>
          <a:bodyPr lIns="360000" tIns="360000" rIns="360000" bIns="360000"/>
          <a:lstStyle/>
          <a:p>
            <a:pPr>
              <a:spcBef>
                <a:spcPct val="50000"/>
              </a:spcBef>
            </a:pPr>
            <a:r>
              <a:rPr lang="en-GB" sz="3600" b="1" dirty="0">
                <a:solidFill>
                  <a:srgbClr val="501214"/>
                </a:solidFill>
                <a:latin typeface="Univers LT Std 75 Black" charset="0"/>
                <a:cs typeface="Univers LT Std 75 Black" charset="0"/>
              </a:rPr>
              <a:t>Methods</a:t>
            </a:r>
            <a:endParaRPr lang="en-US" sz="2800" dirty="0"/>
          </a:p>
          <a:p>
            <a:r>
              <a:rPr lang="en-US" sz="2400" b="1" dirty="0">
                <a:latin typeface="Times" charset="0"/>
                <a:ea typeface="Times" charset="0"/>
                <a:cs typeface="Times" charset="0"/>
              </a:rPr>
              <a:t>Participants: </a:t>
            </a:r>
            <a:r>
              <a:rPr lang="en-US" sz="2400" dirty="0">
                <a:latin typeface="Times" charset="0"/>
                <a:ea typeface="Times" charset="0"/>
                <a:cs typeface="Times" charset="0"/>
              </a:rPr>
              <a:t>Fifteen male children with ASD participated in this study with age ranged from 8 to 14 years (M = 10.87</a:t>
            </a:r>
            <a:r>
              <a:rPr lang="en-US" sz="2400" dirty="0">
                <a:latin typeface="Times" charset="0"/>
                <a:ea typeface="Times" charset="0"/>
                <a:cs typeface="Times" charset="0"/>
                <a:sym typeface="Symbol" charset="2"/>
              </a:rPr>
              <a:t></a:t>
            </a:r>
            <a:r>
              <a:rPr lang="en-US" sz="2400" dirty="0">
                <a:latin typeface="Times" charset="0"/>
                <a:ea typeface="Times" charset="0"/>
                <a:cs typeface="Times" charset="0"/>
              </a:rPr>
              <a:t>1.73). Children with ASD were diagnosed by a psychiatrist according to the criteria for diagnosis presented in DSM5.</a:t>
            </a:r>
          </a:p>
        </p:txBody>
      </p:sp>
      <p:sp>
        <p:nvSpPr>
          <p:cNvPr id="7" name="Rectangle 6"/>
          <p:cNvSpPr/>
          <p:nvPr/>
        </p:nvSpPr>
        <p:spPr>
          <a:xfrm>
            <a:off x="24803100" y="18821400"/>
            <a:ext cx="7318208" cy="400110"/>
          </a:xfrm>
          <a:prstGeom prst="rect">
            <a:avLst/>
          </a:prstGeom>
        </p:spPr>
        <p:txBody>
          <a:bodyPr wrap="square">
            <a:spAutoFit/>
          </a:bodyPr>
          <a:lstStyle/>
          <a:p>
            <a:pPr lvl="0" algn="just" defTabSz="914400" eaLnBrk="0" hangingPunct="0">
              <a:defRPr/>
            </a:pPr>
            <a:endParaRPr lang="en-US" sz="2000" i="1" dirty="0">
              <a:solidFill>
                <a:srgbClr val="161616"/>
              </a:solidFill>
              <a:latin typeface="Arial" pitchFamily="34" charset="0"/>
              <a:ea typeface="ＭＳ Ｐゴシック" panose="020B0600070205080204" pitchFamily="34" charset="-128"/>
              <a:cs typeface="+mn-cs"/>
            </a:endParaRPr>
          </a:p>
        </p:txBody>
      </p:sp>
      <p:sp>
        <p:nvSpPr>
          <p:cNvPr id="27" name="Rectangle 33"/>
          <p:cNvSpPr>
            <a:spLocks noChangeArrowheads="1"/>
          </p:cNvSpPr>
          <p:nvPr/>
        </p:nvSpPr>
        <p:spPr bwMode="auto">
          <a:xfrm>
            <a:off x="747121" y="13040336"/>
            <a:ext cx="7674972" cy="2664975"/>
          </a:xfrm>
          <a:prstGeom prst="rect">
            <a:avLst/>
          </a:prstGeom>
          <a:solidFill>
            <a:schemeClr val="bg1"/>
          </a:solidFill>
          <a:ln w="9525">
            <a:solidFill>
              <a:srgbClr val="000000"/>
            </a:solidFill>
            <a:miter lim="800000"/>
            <a:headEnd/>
            <a:tailEnd/>
          </a:ln>
          <a:extLst/>
        </p:spPr>
        <p:txBody>
          <a:bodyPr lIns="360000" tIns="360000" rIns="360000" bIns="360000"/>
          <a:lstStyle/>
          <a:p>
            <a:r>
              <a:rPr lang="en-GB" sz="4000" b="1" dirty="0">
                <a:solidFill>
                  <a:srgbClr val="501214"/>
                </a:solidFill>
                <a:latin typeface="Univers LT Std 75 Black" charset="0"/>
                <a:cs typeface="Univers LT Std 75 Black" charset="0"/>
              </a:rPr>
              <a:t>Hypothesis</a:t>
            </a:r>
            <a:endParaRPr lang="en-GB" sz="2400" dirty="0">
              <a:latin typeface="Univers LT Std 75 Black" charset="0"/>
              <a:cs typeface="Univers LT Std 75 Black" charset="0"/>
            </a:endParaRPr>
          </a:p>
          <a:p>
            <a:r>
              <a:rPr lang="en-US" sz="2400" dirty="0">
                <a:latin typeface="Times" charset="0"/>
                <a:ea typeface="Times" charset="0"/>
                <a:cs typeface="Times" charset="0"/>
              </a:rPr>
              <a:t> It was hypothesized that children with ASD would show delays in both motor competence and executive function and children’s executive function would be positively related to their motor competence.  </a:t>
            </a:r>
          </a:p>
        </p:txBody>
      </p:sp>
      <p:graphicFrame>
        <p:nvGraphicFramePr>
          <p:cNvPr id="13" name="Table 12"/>
          <p:cNvGraphicFramePr>
            <a:graphicFrameLocks noGrp="1"/>
          </p:cNvGraphicFramePr>
          <p:nvPr>
            <p:extLst>
              <p:ext uri="{D42A27DB-BD31-4B8C-83A1-F6EECF244321}">
                <p14:modId xmlns:p14="http://schemas.microsoft.com/office/powerpoint/2010/main" val="237643725"/>
              </p:ext>
            </p:extLst>
          </p:nvPr>
        </p:nvGraphicFramePr>
        <p:xfrm>
          <a:off x="17209676" y="17873901"/>
          <a:ext cx="6809658" cy="1894998"/>
        </p:xfrm>
        <a:graphic>
          <a:graphicData uri="http://schemas.openxmlformats.org/drawingml/2006/table">
            <a:tbl>
              <a:tblPr firstRow="1" firstCol="1" bandRow="1">
                <a:tableStyleId>{21E4AEA4-8DFA-4A89-87EB-49C32662AFE0}</a:tableStyleId>
              </a:tblPr>
              <a:tblGrid>
                <a:gridCol w="2662828">
                  <a:extLst>
                    <a:ext uri="{9D8B030D-6E8A-4147-A177-3AD203B41FA5}">
                      <a16:colId xmlns:a16="http://schemas.microsoft.com/office/drawing/2014/main" val="20000"/>
                    </a:ext>
                  </a:extLst>
                </a:gridCol>
                <a:gridCol w="1692097">
                  <a:extLst>
                    <a:ext uri="{9D8B030D-6E8A-4147-A177-3AD203B41FA5}">
                      <a16:colId xmlns:a16="http://schemas.microsoft.com/office/drawing/2014/main" val="20001"/>
                    </a:ext>
                  </a:extLst>
                </a:gridCol>
                <a:gridCol w="2454733">
                  <a:extLst>
                    <a:ext uri="{9D8B030D-6E8A-4147-A177-3AD203B41FA5}">
                      <a16:colId xmlns:a16="http://schemas.microsoft.com/office/drawing/2014/main" val="20002"/>
                    </a:ext>
                  </a:extLst>
                </a:gridCol>
              </a:tblGrid>
              <a:tr h="375018">
                <a:tc>
                  <a:txBody>
                    <a:bodyPr/>
                    <a:lstStyle/>
                    <a:p>
                      <a:pPr>
                        <a:lnSpc>
                          <a:spcPct val="200000"/>
                        </a:lnSpc>
                      </a:pPr>
                      <a:r>
                        <a:rPr lang="en-US" sz="1100">
                          <a:effectLst/>
                        </a:rPr>
                        <a:t>Variable</a:t>
                      </a:r>
                      <a:endParaRPr lang="en-US" sz="1100">
                        <a:effectLst/>
                        <a:latin typeface="Calibri" charset="0"/>
                      </a:endParaRPr>
                    </a:p>
                  </a:txBody>
                  <a:tcPr marL="68580" marR="68580" marT="0" marB="0"/>
                </a:tc>
                <a:tc>
                  <a:txBody>
                    <a:bodyPr/>
                    <a:lstStyle/>
                    <a:p>
                      <a:pPr algn="ctr">
                        <a:lnSpc>
                          <a:spcPct val="200000"/>
                        </a:lnSpc>
                      </a:pPr>
                      <a:r>
                        <a:rPr lang="en-US" sz="1100">
                          <a:effectLst/>
                        </a:rPr>
                        <a:t>Aiming &amp; Catching</a:t>
                      </a:r>
                      <a:endParaRPr lang="en-US" sz="1100">
                        <a:effectLst/>
                        <a:latin typeface="Calibri" charset="0"/>
                      </a:endParaRPr>
                    </a:p>
                  </a:txBody>
                  <a:tcPr marL="68580" marR="68580" marT="0" marB="0"/>
                </a:tc>
                <a:tc>
                  <a:txBody>
                    <a:bodyPr/>
                    <a:lstStyle/>
                    <a:p>
                      <a:pPr algn="ctr">
                        <a:lnSpc>
                          <a:spcPct val="200000"/>
                        </a:lnSpc>
                      </a:pPr>
                      <a:r>
                        <a:rPr lang="en-US" sz="1100" dirty="0">
                          <a:effectLst/>
                        </a:rPr>
                        <a:t>Total Percentile</a:t>
                      </a:r>
                      <a:endParaRPr lang="en-US" sz="1100" dirty="0">
                        <a:effectLst/>
                        <a:latin typeface="Calibri" charset="0"/>
                      </a:endParaRPr>
                    </a:p>
                  </a:txBody>
                  <a:tcPr marL="68580" marR="68580" marT="0" marB="0"/>
                </a:tc>
                <a:extLst>
                  <a:ext uri="{0D108BD9-81ED-4DB2-BD59-A6C34878D82A}">
                    <a16:rowId xmlns:a16="http://schemas.microsoft.com/office/drawing/2014/main" val="10000"/>
                  </a:ext>
                </a:extLst>
              </a:tr>
              <a:tr h="430576">
                <a:tc>
                  <a:txBody>
                    <a:bodyPr/>
                    <a:lstStyle/>
                    <a:p>
                      <a:pPr>
                        <a:lnSpc>
                          <a:spcPct val="200000"/>
                        </a:lnSpc>
                      </a:pPr>
                      <a:r>
                        <a:rPr lang="en-US" sz="1100" dirty="0">
                          <a:effectLst/>
                        </a:rPr>
                        <a:t>Detectability (DPR)</a:t>
                      </a:r>
                      <a:endParaRPr lang="en-US" sz="1100" dirty="0">
                        <a:effectLst/>
                        <a:latin typeface="Calibri" charset="0"/>
                      </a:endParaRPr>
                    </a:p>
                  </a:txBody>
                  <a:tcPr marL="68580" marR="68580" marT="0" marB="0"/>
                </a:tc>
                <a:tc>
                  <a:txBody>
                    <a:bodyPr/>
                    <a:lstStyle/>
                    <a:p>
                      <a:pPr algn="ctr">
                        <a:lnSpc>
                          <a:spcPct val="200000"/>
                        </a:lnSpc>
                      </a:pPr>
                      <a:r>
                        <a:rPr lang="en-US" sz="1100" dirty="0">
                          <a:effectLst/>
                        </a:rPr>
                        <a:t>-.733**</a:t>
                      </a:r>
                      <a:endParaRPr lang="en-US" sz="1100" dirty="0">
                        <a:effectLst/>
                        <a:latin typeface="Calibri" charset="0"/>
                      </a:endParaRPr>
                    </a:p>
                  </a:txBody>
                  <a:tcPr marL="68580" marR="68580" marT="0" marB="0"/>
                </a:tc>
                <a:tc>
                  <a:txBody>
                    <a:bodyPr/>
                    <a:lstStyle/>
                    <a:p>
                      <a:pPr algn="ctr">
                        <a:lnSpc>
                          <a:spcPct val="200000"/>
                        </a:lnSpc>
                      </a:pPr>
                      <a:r>
                        <a:rPr lang="en-US" sz="1100">
                          <a:effectLst/>
                        </a:rPr>
                        <a:t>-.795**</a:t>
                      </a:r>
                      <a:endParaRPr lang="en-US" sz="1100">
                        <a:effectLst/>
                        <a:latin typeface="Calibri" charset="0"/>
                      </a:endParaRPr>
                    </a:p>
                  </a:txBody>
                  <a:tcPr marL="68580" marR="68580" marT="0" marB="0"/>
                </a:tc>
                <a:extLst>
                  <a:ext uri="{0D108BD9-81ED-4DB2-BD59-A6C34878D82A}">
                    <a16:rowId xmlns:a16="http://schemas.microsoft.com/office/drawing/2014/main" val="10001"/>
                  </a:ext>
                </a:extLst>
              </a:tr>
              <a:tr h="349091">
                <a:tc>
                  <a:txBody>
                    <a:bodyPr/>
                    <a:lstStyle/>
                    <a:p>
                      <a:pPr>
                        <a:lnSpc>
                          <a:spcPct val="200000"/>
                        </a:lnSpc>
                      </a:pPr>
                      <a:r>
                        <a:rPr lang="en-US" sz="1100">
                          <a:effectLst/>
                        </a:rPr>
                        <a:t>Omission (OMI)</a:t>
                      </a:r>
                      <a:endParaRPr lang="en-US" sz="1100">
                        <a:effectLst/>
                        <a:latin typeface="Calibri" charset="0"/>
                      </a:endParaRPr>
                    </a:p>
                  </a:txBody>
                  <a:tcPr marL="68580" marR="68580" marT="0" marB="0"/>
                </a:tc>
                <a:tc>
                  <a:txBody>
                    <a:bodyPr/>
                    <a:lstStyle/>
                    <a:p>
                      <a:pPr algn="ctr">
                        <a:lnSpc>
                          <a:spcPct val="200000"/>
                        </a:lnSpc>
                      </a:pPr>
                      <a:r>
                        <a:rPr lang="en-US" sz="1100">
                          <a:effectLst/>
                        </a:rPr>
                        <a:t>-</a:t>
                      </a:r>
                      <a:endParaRPr lang="en-US" sz="1100">
                        <a:effectLst/>
                        <a:latin typeface="Calibri" charset="0"/>
                      </a:endParaRPr>
                    </a:p>
                  </a:txBody>
                  <a:tcPr marL="68580" marR="68580" marT="0" marB="0"/>
                </a:tc>
                <a:tc>
                  <a:txBody>
                    <a:bodyPr/>
                    <a:lstStyle/>
                    <a:p>
                      <a:pPr algn="ctr">
                        <a:lnSpc>
                          <a:spcPct val="200000"/>
                        </a:lnSpc>
                      </a:pPr>
                      <a:r>
                        <a:rPr lang="en-US" sz="1100">
                          <a:effectLst/>
                        </a:rPr>
                        <a:t>-.578*</a:t>
                      </a:r>
                      <a:endParaRPr lang="en-US" sz="1100">
                        <a:effectLst/>
                        <a:latin typeface="Calibri" charset="0"/>
                      </a:endParaRPr>
                    </a:p>
                  </a:txBody>
                  <a:tcPr marL="68580" marR="68580" marT="0" marB="0"/>
                </a:tc>
                <a:extLst>
                  <a:ext uri="{0D108BD9-81ED-4DB2-BD59-A6C34878D82A}">
                    <a16:rowId xmlns:a16="http://schemas.microsoft.com/office/drawing/2014/main" val="10002"/>
                  </a:ext>
                </a:extLst>
              </a:tr>
              <a:tr h="391222">
                <a:tc>
                  <a:txBody>
                    <a:bodyPr/>
                    <a:lstStyle/>
                    <a:p>
                      <a:pPr>
                        <a:lnSpc>
                          <a:spcPct val="200000"/>
                        </a:lnSpc>
                      </a:pPr>
                      <a:r>
                        <a:rPr lang="en-US" sz="1100">
                          <a:effectLst/>
                        </a:rPr>
                        <a:t>Commission (COM)</a:t>
                      </a:r>
                      <a:endParaRPr lang="en-US" sz="1100">
                        <a:effectLst/>
                        <a:latin typeface="Calibri" charset="0"/>
                      </a:endParaRPr>
                    </a:p>
                  </a:txBody>
                  <a:tcPr marL="68580" marR="68580" marT="0" marB="0"/>
                </a:tc>
                <a:tc>
                  <a:txBody>
                    <a:bodyPr/>
                    <a:lstStyle/>
                    <a:p>
                      <a:pPr algn="ctr">
                        <a:lnSpc>
                          <a:spcPct val="200000"/>
                        </a:lnSpc>
                      </a:pPr>
                      <a:r>
                        <a:rPr lang="en-US" sz="1100">
                          <a:effectLst/>
                        </a:rPr>
                        <a:t>-.524*</a:t>
                      </a:r>
                      <a:endParaRPr lang="en-US" sz="1100">
                        <a:effectLst/>
                        <a:latin typeface="Calibri" charset="0"/>
                      </a:endParaRPr>
                    </a:p>
                  </a:txBody>
                  <a:tcPr marL="68580" marR="68580" marT="0" marB="0"/>
                </a:tc>
                <a:tc>
                  <a:txBody>
                    <a:bodyPr/>
                    <a:lstStyle/>
                    <a:p>
                      <a:pPr algn="ctr">
                        <a:lnSpc>
                          <a:spcPct val="200000"/>
                        </a:lnSpc>
                      </a:pPr>
                      <a:r>
                        <a:rPr lang="en-US" sz="1100">
                          <a:effectLst/>
                        </a:rPr>
                        <a:t>-</a:t>
                      </a:r>
                      <a:endParaRPr lang="en-US" sz="1100">
                        <a:effectLst/>
                        <a:latin typeface="Calibri" charset="0"/>
                      </a:endParaRPr>
                    </a:p>
                  </a:txBody>
                  <a:tcPr marL="68580" marR="68580" marT="0" marB="0"/>
                </a:tc>
                <a:extLst>
                  <a:ext uri="{0D108BD9-81ED-4DB2-BD59-A6C34878D82A}">
                    <a16:rowId xmlns:a16="http://schemas.microsoft.com/office/drawing/2014/main" val="10003"/>
                  </a:ext>
                </a:extLst>
              </a:tr>
              <a:tr h="349091">
                <a:tc>
                  <a:txBody>
                    <a:bodyPr/>
                    <a:lstStyle/>
                    <a:p>
                      <a:pPr>
                        <a:lnSpc>
                          <a:spcPct val="200000"/>
                        </a:lnSpc>
                      </a:pPr>
                      <a:r>
                        <a:rPr lang="en-US" sz="1100" dirty="0">
                          <a:effectLst/>
                        </a:rPr>
                        <a:t>Variability (VAR)</a:t>
                      </a:r>
                      <a:endParaRPr lang="en-US" sz="1100" dirty="0">
                        <a:effectLst/>
                        <a:latin typeface="Calibri" charset="0"/>
                      </a:endParaRPr>
                    </a:p>
                  </a:txBody>
                  <a:tcPr marL="68580" marR="68580" marT="0" marB="0"/>
                </a:tc>
                <a:tc>
                  <a:txBody>
                    <a:bodyPr/>
                    <a:lstStyle/>
                    <a:p>
                      <a:pPr algn="ctr">
                        <a:lnSpc>
                          <a:spcPct val="200000"/>
                        </a:lnSpc>
                      </a:pPr>
                      <a:r>
                        <a:rPr lang="en-US" sz="1100" dirty="0">
                          <a:effectLst/>
                        </a:rPr>
                        <a:t>-.587*</a:t>
                      </a:r>
                      <a:endParaRPr lang="en-US" sz="1100" dirty="0">
                        <a:effectLst/>
                        <a:latin typeface="Calibri" charset="0"/>
                      </a:endParaRPr>
                    </a:p>
                  </a:txBody>
                  <a:tcPr marL="68580" marR="68580" marT="0" marB="0"/>
                </a:tc>
                <a:tc>
                  <a:txBody>
                    <a:bodyPr/>
                    <a:lstStyle/>
                    <a:p>
                      <a:pPr algn="ctr">
                        <a:lnSpc>
                          <a:spcPct val="200000"/>
                        </a:lnSpc>
                      </a:pPr>
                      <a:r>
                        <a:rPr lang="en-US" sz="1100" dirty="0">
                          <a:effectLst/>
                        </a:rPr>
                        <a:t>-</a:t>
                      </a:r>
                      <a:endParaRPr lang="en-US" sz="1100" dirty="0">
                        <a:effectLst/>
                        <a:latin typeface="Calibri" charset="0"/>
                      </a:endParaRPr>
                    </a:p>
                  </a:txBody>
                  <a:tcPr marL="68580" marR="68580" marT="0" marB="0"/>
                </a:tc>
                <a:extLst>
                  <a:ext uri="{0D108BD9-81ED-4DB2-BD59-A6C34878D82A}">
                    <a16:rowId xmlns:a16="http://schemas.microsoft.com/office/drawing/2014/main" val="10004"/>
                  </a:ext>
                </a:extLst>
              </a:tr>
            </a:tbl>
          </a:graphicData>
        </a:graphic>
      </p:graphicFrame>
      <p:pic>
        <p:nvPicPr>
          <p:cNvPr id="14" name="Picture 13"/>
          <p:cNvPicPr>
            <a:picLocks noChangeAspect="1"/>
          </p:cNvPicPr>
          <p:nvPr/>
        </p:nvPicPr>
        <p:blipFill>
          <a:blip r:embed="rId3"/>
          <a:stretch>
            <a:fillRect/>
          </a:stretch>
        </p:blipFill>
        <p:spPr>
          <a:xfrm>
            <a:off x="4881619" y="16041612"/>
            <a:ext cx="3726259" cy="2494439"/>
          </a:xfrm>
          <a:prstGeom prst="rect">
            <a:avLst/>
          </a:prstGeom>
        </p:spPr>
      </p:pic>
      <p:pic>
        <p:nvPicPr>
          <p:cNvPr id="3" name="Picture 2">
            <a:extLst>
              <a:ext uri="{FF2B5EF4-FFF2-40B4-BE49-F238E27FC236}">
                <a16:creationId xmlns:a16="http://schemas.microsoft.com/office/drawing/2014/main" id="{0BC955F9-EE0B-C241-80C1-B62C6A315E02}"/>
              </a:ext>
            </a:extLst>
          </p:cNvPr>
          <p:cNvPicPr>
            <a:picLocks noChangeAspect="1"/>
          </p:cNvPicPr>
          <p:nvPr/>
        </p:nvPicPr>
        <p:blipFill>
          <a:blip r:embed="rId4"/>
          <a:stretch>
            <a:fillRect/>
          </a:stretch>
        </p:blipFill>
        <p:spPr>
          <a:xfrm>
            <a:off x="29946600" y="476568"/>
            <a:ext cx="2737984" cy="1925145"/>
          </a:xfrm>
          <a:prstGeom prst="rect">
            <a:avLst/>
          </a:prstGeom>
        </p:spPr>
      </p:pic>
      <p:graphicFrame>
        <p:nvGraphicFramePr>
          <p:cNvPr id="22" name="Chart 21">
            <a:extLst>
              <a:ext uri="{FF2B5EF4-FFF2-40B4-BE49-F238E27FC236}">
                <a16:creationId xmlns:a16="http://schemas.microsoft.com/office/drawing/2014/main" id="{00000000-0008-0000-0100-000004000000}"/>
              </a:ext>
            </a:extLst>
          </p:cNvPr>
          <p:cNvGraphicFramePr>
            <a:graphicFrameLocks/>
          </p:cNvGraphicFramePr>
          <p:nvPr>
            <p:extLst>
              <p:ext uri="{D42A27DB-BD31-4B8C-83A1-F6EECF244321}">
                <p14:modId xmlns:p14="http://schemas.microsoft.com/office/powerpoint/2010/main" val="1037657761"/>
              </p:ext>
            </p:extLst>
          </p:nvPr>
        </p:nvGraphicFramePr>
        <p:xfrm>
          <a:off x="17007862" y="4627441"/>
          <a:ext cx="7011472" cy="3983159"/>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3" name="Chart 22">
            <a:extLst>
              <a:ext uri="{FF2B5EF4-FFF2-40B4-BE49-F238E27FC236}">
                <a16:creationId xmlns:a16="http://schemas.microsoft.com/office/drawing/2014/main" id="{00000000-0008-0000-0100-000002000000}"/>
              </a:ext>
            </a:extLst>
          </p:cNvPr>
          <p:cNvGraphicFramePr>
            <a:graphicFrameLocks/>
          </p:cNvGraphicFramePr>
          <p:nvPr>
            <p:extLst>
              <p:ext uri="{D42A27DB-BD31-4B8C-83A1-F6EECF244321}">
                <p14:modId xmlns:p14="http://schemas.microsoft.com/office/powerpoint/2010/main" val="4222725657"/>
              </p:ext>
            </p:extLst>
          </p:nvPr>
        </p:nvGraphicFramePr>
        <p:xfrm>
          <a:off x="16959326" y="10972800"/>
          <a:ext cx="6912198" cy="4438904"/>
        </p:xfrm>
        <a:graphic>
          <a:graphicData uri="http://schemas.openxmlformats.org/drawingml/2006/chart">
            <c:chart xmlns:c="http://schemas.openxmlformats.org/drawingml/2006/chart" xmlns:r="http://schemas.openxmlformats.org/officeDocument/2006/relationships" r:id="rId6"/>
          </a:graphicData>
        </a:graphic>
      </p:graphicFrame>
      <p:pic>
        <p:nvPicPr>
          <p:cNvPr id="24" name="Picture 23">
            <a:extLst>
              <a:ext uri="{FF2B5EF4-FFF2-40B4-BE49-F238E27FC236}">
                <a16:creationId xmlns:a16="http://schemas.microsoft.com/office/drawing/2014/main" id="{3D325645-BA84-E04D-88DA-F9203181506E}"/>
              </a:ext>
            </a:extLst>
          </p:cNvPr>
          <p:cNvPicPr>
            <a:picLocks noChangeAspect="1"/>
          </p:cNvPicPr>
          <p:nvPr/>
        </p:nvPicPr>
        <p:blipFill>
          <a:blip r:embed="rId4"/>
          <a:stretch>
            <a:fillRect/>
          </a:stretch>
        </p:blipFill>
        <p:spPr>
          <a:xfrm>
            <a:off x="498257" y="591855"/>
            <a:ext cx="2574020" cy="1809858"/>
          </a:xfrm>
          <a:prstGeom prst="rect">
            <a:avLst/>
          </a:prstGeom>
        </p:spPr>
      </p:pic>
      <p:pic>
        <p:nvPicPr>
          <p:cNvPr id="4" name="Picture 3">
            <a:extLst>
              <a:ext uri="{FF2B5EF4-FFF2-40B4-BE49-F238E27FC236}">
                <a16:creationId xmlns:a16="http://schemas.microsoft.com/office/drawing/2014/main" id="{E5EEFF22-377A-FD49-A57E-3332F891D950}"/>
              </a:ext>
            </a:extLst>
          </p:cNvPr>
          <p:cNvPicPr>
            <a:picLocks noChangeAspect="1"/>
          </p:cNvPicPr>
          <p:nvPr/>
        </p:nvPicPr>
        <p:blipFill>
          <a:blip r:embed="rId7"/>
          <a:stretch>
            <a:fillRect/>
          </a:stretch>
        </p:blipFill>
        <p:spPr>
          <a:xfrm>
            <a:off x="4881619" y="18688465"/>
            <a:ext cx="3726259" cy="249443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4847</TotalTime>
  <Words>1009</Words>
  <Application>Microsoft Office PowerPoint</Application>
  <PresentationFormat>Custom</PresentationFormat>
  <Paragraphs>112</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Univers LT Std 45 Light</vt:lpstr>
      <vt:lpstr>Univers LT Std 55</vt:lpstr>
      <vt:lpstr>Univers LT Std 75 Black</vt:lpstr>
      <vt:lpstr>Arial</vt:lpstr>
      <vt:lpstr>Calibri</vt:lpstr>
      <vt:lpstr>Times</vt:lpstr>
      <vt:lpstr>Times New Roman</vt:lpstr>
      <vt:lpstr>Wingdings</vt:lpstr>
      <vt:lpstr>Office Theme</vt:lpstr>
      <vt:lpstr>PowerPoint Presentation</vt:lpstr>
    </vt:vector>
  </TitlesOfParts>
  <Company>University of Illinois at Urbana-Champaign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 template v1</dc:title>
  <dc:creator>Creative Services at Public Affairs</dc:creator>
  <cp:lastModifiedBy>Liu, Ting</cp:lastModifiedBy>
  <cp:revision>268</cp:revision>
  <cp:lastPrinted>2014-11-17T20:33:19Z</cp:lastPrinted>
  <dcterms:created xsi:type="dcterms:W3CDTF">2009-06-18T18:05:32Z</dcterms:created>
  <dcterms:modified xsi:type="dcterms:W3CDTF">2019-02-07T18:47:13Z</dcterms:modified>
</cp:coreProperties>
</file>

<file path=docProps/thumbnail.jpeg>
</file>